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57" r:id="rId3"/>
    <p:sldId id="292" r:id="rId4"/>
    <p:sldId id="288" r:id="rId5"/>
    <p:sldId id="289" r:id="rId6"/>
    <p:sldId id="290" r:id="rId7"/>
    <p:sldId id="293" r:id="rId8"/>
    <p:sldId id="294" r:id="rId9"/>
    <p:sldId id="295" r:id="rId10"/>
    <p:sldId id="296" r:id="rId11"/>
    <p:sldId id="297" r:id="rId12"/>
    <p:sldId id="298" r:id="rId13"/>
    <p:sldId id="299" r:id="rId14"/>
    <p:sldId id="300" r:id="rId15"/>
    <p:sldId id="301" r:id="rId16"/>
    <p:sldId id="302" r:id="rId17"/>
    <p:sldId id="303" r:id="rId18"/>
    <p:sldId id="305" r:id="rId19"/>
    <p:sldId id="30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803"/>
    <a:srgbClr val="F5DE3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08"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ahoma" panose="020B0604030504040204" pitchFamily="34" charset="0"/>
              </a:defRPr>
            </a:lvl1pPr>
          </a:lstStyle>
          <a:p>
            <a:fld id="{A0928E9A-947C-4D8E-9B83-D6CC267356BF}" type="datetimeFigureOut">
              <a:rPr lang="en-GB" smtClean="0"/>
              <a:pPr/>
              <a:t>21/12/2018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ahoma" panose="020B0604030504040204" pitchFamily="34" charset="0"/>
              </a:defRPr>
            </a:lvl1pPr>
          </a:lstStyle>
          <a:p>
            <a:fld id="{917F6DF4-31BE-4F35-8181-1A38D60EE214}" type="slidenum">
              <a:rPr lang="en-GB" smtClean="0"/>
              <a:pPr/>
              <a:t>‹#›</a:t>
            </a:fld>
            <a:endParaRPr lang="en-GB" dirty="0"/>
          </a:p>
        </p:txBody>
      </p:sp>
    </p:spTree>
    <p:extLst>
      <p:ext uri="{BB962C8B-B14F-4D97-AF65-F5344CB8AC3E}">
        <p14:creationId xmlns:p14="http://schemas.microsoft.com/office/powerpoint/2010/main" val="2592300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F46219-4458-4667-867C-77016E970C7F}" type="slidenum">
              <a:rPr lang="en-GB" altLang="en-US">
                <a:solidFill>
                  <a:prstClr val="black"/>
                </a:solidFill>
                <a:latin typeface="Tahoma" panose="020B0604030504040204" pitchFamily="34" charset="0"/>
              </a:rPr>
              <a:pPr eaLnBrk="1" hangingPunct="1">
                <a:spcBef>
                  <a:spcPct val="0"/>
                </a:spcBef>
              </a:pPr>
              <a:t>9</a:t>
            </a:fld>
            <a:endParaRPr lang="en-GB" altLang="en-US" dirty="0">
              <a:solidFill>
                <a:prstClr val="black"/>
              </a:solidFill>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C384EA6-63C3-4D54-8C99-1340CC34F6EC}" type="slidenum">
              <a:rPr lang="en-GB" altLang="en-US">
                <a:solidFill>
                  <a:prstClr val="black"/>
                </a:solidFill>
                <a:latin typeface="Tahoma" panose="020B0604030504040204" pitchFamily="34" charset="0"/>
              </a:rPr>
              <a:pPr eaLnBrk="1" hangingPunct="1">
                <a:spcBef>
                  <a:spcPct val="0"/>
                </a:spcBef>
              </a:pPr>
              <a:t>10</a:t>
            </a:fld>
            <a:endParaRPr lang="en-GB" altLang="en-US" dirty="0">
              <a:solidFill>
                <a:prstClr val="black"/>
              </a:solidFill>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A4FA2F2-1A87-4E5F-BA4A-A7E9615198C9}" type="slidenum">
              <a:rPr lang="en-GB" altLang="en-US">
                <a:solidFill>
                  <a:prstClr val="black"/>
                </a:solidFill>
                <a:latin typeface="Tahoma" panose="020B0604030504040204" pitchFamily="34" charset="0"/>
              </a:rPr>
              <a:pPr eaLnBrk="1" hangingPunct="1">
                <a:spcBef>
                  <a:spcPct val="0"/>
                </a:spcBef>
              </a:pPr>
              <a:t>11</a:t>
            </a:fld>
            <a:endParaRPr lang="en-GB" altLang="en-US" dirty="0">
              <a:solidFill>
                <a:prstClr val="black"/>
              </a:solidFill>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80DA189-C0EC-4FFF-92E2-215A67ABA72A}" type="slidenum">
              <a:rPr lang="en-GB" altLang="en-US">
                <a:solidFill>
                  <a:prstClr val="black"/>
                </a:solidFill>
                <a:latin typeface="Tahoma" panose="020B0604030504040204" pitchFamily="34" charset="0"/>
              </a:rPr>
              <a:pPr eaLnBrk="1" hangingPunct="1">
                <a:spcBef>
                  <a:spcPct val="0"/>
                </a:spcBef>
              </a:pPr>
              <a:t>12</a:t>
            </a:fld>
            <a:endParaRPr lang="en-GB" altLang="en-US" dirty="0">
              <a:solidFill>
                <a:prstClr val="black"/>
              </a:solidFill>
              <a:latin typeface="Tahom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4CD0DD3-4D0A-4004-82EE-67D3667A5C5C}" type="slidenum">
              <a:rPr lang="en-GB" altLang="en-US">
                <a:solidFill>
                  <a:prstClr val="black"/>
                </a:solidFill>
                <a:latin typeface="Tahoma" panose="020B0604030504040204" pitchFamily="34" charset="0"/>
              </a:rPr>
              <a:pPr eaLnBrk="1" hangingPunct="1">
                <a:spcBef>
                  <a:spcPct val="0"/>
                </a:spcBef>
              </a:pPr>
              <a:t>13</a:t>
            </a:fld>
            <a:endParaRPr lang="en-GB" altLang="en-US" dirty="0">
              <a:solidFill>
                <a:prstClr val="black"/>
              </a:solidFill>
              <a:latin typeface="Tahom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7AB372-1965-493F-9B6B-2DB123120D33}" type="slidenum">
              <a:rPr lang="en-GB" altLang="en-US">
                <a:solidFill>
                  <a:prstClr val="black"/>
                </a:solidFill>
                <a:latin typeface="Tahoma" panose="020B0604030504040204" pitchFamily="34" charset="0"/>
              </a:rPr>
              <a:pPr eaLnBrk="1" hangingPunct="1">
                <a:spcBef>
                  <a:spcPct val="0"/>
                </a:spcBef>
              </a:pPr>
              <a:t>14</a:t>
            </a:fld>
            <a:endParaRPr lang="en-GB" altLang="en-US" dirty="0">
              <a:solidFill>
                <a:prstClr val="black"/>
              </a:solidFill>
              <a:latin typeface="Tahoma" panose="020B060403050404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C41CEEA-F93A-446E-B9AC-88DCDC31F9A3}" type="slidenum">
              <a:rPr lang="en-GB" altLang="en-US">
                <a:solidFill>
                  <a:prstClr val="black"/>
                </a:solidFill>
                <a:latin typeface="Tahoma" panose="020B0604030504040204" pitchFamily="34" charset="0"/>
              </a:rPr>
              <a:pPr eaLnBrk="1" hangingPunct="1">
                <a:spcBef>
                  <a:spcPct val="0"/>
                </a:spcBef>
              </a:pPr>
              <a:t>15</a:t>
            </a:fld>
            <a:endParaRPr lang="en-GB" altLang="en-US" dirty="0">
              <a:solidFill>
                <a:prstClr val="black"/>
              </a:solidFill>
              <a:latin typeface="Tahom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20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46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406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Tahoma" panose="020B0604030504040204" pitchFamily="34" charset="0"/>
              </a:defRPr>
            </a:lvl1pPr>
            <a:lvl2pPr marL="0" indent="0">
              <a:buFont typeface="Arial" pitchFamily="34" charset="0"/>
              <a:buNone/>
              <a:defRPr sz="1800">
                <a:latin typeface="Century Gothic" pitchFamily="34" charset="0"/>
              </a:defRPr>
            </a:lvl2pPr>
            <a:lvl3pPr marL="0" indent="0">
              <a:buFont typeface="Arial" pitchFamily="34" charset="0"/>
              <a:buNone/>
              <a:defRPr sz="1800">
                <a:latin typeface="Century Gothic" pitchFamily="34" charset="0"/>
              </a:defRPr>
            </a:lvl3pPr>
            <a:lvl4pPr marL="0" indent="0">
              <a:buFont typeface="Arial" pitchFamily="34" charset="0"/>
              <a:buNone/>
              <a:defRPr sz="1800">
                <a:latin typeface="Century Gothic" pitchFamily="34" charset="0"/>
              </a:defRPr>
            </a:lvl4pPr>
            <a:lvl5pPr marL="0" indent="0" algn="l">
              <a:buFont typeface="Arial" pitchFamily="34" charset="0"/>
              <a:buNone/>
              <a:defRPr sz="1800">
                <a:latin typeface="Century Gothic"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699497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Picture">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Tahoma" panose="020B0604030504040204" pitchFamily="34" charset="0"/>
              </a:defRPr>
            </a:lvl1pPr>
            <a:lvl2pPr marL="0" indent="0">
              <a:buFont typeface="Arial" pitchFamily="34" charset="0"/>
              <a:buNone/>
              <a:defRPr sz="1800">
                <a:latin typeface="Century Gothic" pitchFamily="34" charset="0"/>
              </a:defRPr>
            </a:lvl2pPr>
            <a:lvl3pPr marL="0" indent="0">
              <a:buFont typeface="Arial" pitchFamily="34" charset="0"/>
              <a:buNone/>
              <a:defRPr sz="1800">
                <a:latin typeface="Century Gothic" pitchFamily="34" charset="0"/>
              </a:defRPr>
            </a:lvl3pPr>
            <a:lvl4pPr marL="0" indent="0">
              <a:buFont typeface="Arial" pitchFamily="34" charset="0"/>
              <a:buNone/>
              <a:defRPr sz="1800">
                <a:latin typeface="Century Gothic" pitchFamily="34" charset="0"/>
              </a:defRPr>
            </a:lvl4pPr>
            <a:lvl5pPr marL="0" indent="0" algn="l">
              <a:buFont typeface="Arial" pitchFamily="34" charset="0"/>
              <a:buNone/>
              <a:defRPr sz="1800">
                <a:latin typeface="Century Gothic"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997988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8"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Tahoma" panose="020B0604030504040204" pitchFamily="34" charset="0"/>
              </a:defRPr>
            </a:lvl1pPr>
            <a:lvl2pPr marL="0" indent="0">
              <a:buFont typeface="Arial" pitchFamily="34" charset="0"/>
              <a:buNone/>
              <a:defRPr sz="1800">
                <a:latin typeface="Century Gothic" pitchFamily="34" charset="0"/>
              </a:defRPr>
            </a:lvl2pPr>
            <a:lvl3pPr marL="0" indent="0">
              <a:buFont typeface="Arial" pitchFamily="34" charset="0"/>
              <a:buNone/>
              <a:defRPr sz="1800">
                <a:latin typeface="Century Gothic" pitchFamily="34" charset="0"/>
              </a:defRPr>
            </a:lvl3pPr>
            <a:lvl4pPr marL="0" indent="0">
              <a:buFont typeface="Arial" pitchFamily="34" charset="0"/>
              <a:buNone/>
              <a:defRPr sz="1800">
                <a:latin typeface="Century Gothic" pitchFamily="34" charset="0"/>
              </a:defRPr>
            </a:lvl4pPr>
            <a:lvl5pPr marL="0" indent="0" algn="l">
              <a:buFont typeface="Arial" pitchFamily="34" charset="0"/>
              <a:buNone/>
              <a:defRPr sz="1800">
                <a:latin typeface="Century Gothic"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13147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13"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Tahoma" panose="020B0604030504040204" pitchFamily="34" charset="0"/>
              </a:defRPr>
            </a:lvl1pPr>
            <a:lvl2pPr marL="0" indent="0">
              <a:buFont typeface="Arial" pitchFamily="34" charset="0"/>
              <a:buNone/>
              <a:defRPr sz="1800">
                <a:latin typeface="Century Gothic" pitchFamily="34" charset="0"/>
              </a:defRPr>
            </a:lvl2pPr>
            <a:lvl3pPr marL="0" indent="0">
              <a:buFont typeface="Arial" pitchFamily="34" charset="0"/>
              <a:buNone/>
              <a:defRPr sz="1800">
                <a:latin typeface="Century Gothic" pitchFamily="34" charset="0"/>
              </a:defRPr>
            </a:lvl3pPr>
            <a:lvl4pPr marL="0" indent="0">
              <a:buFont typeface="Arial" pitchFamily="34" charset="0"/>
              <a:buNone/>
              <a:defRPr sz="1800">
                <a:latin typeface="Century Gothic" pitchFamily="34" charset="0"/>
              </a:defRPr>
            </a:lvl4pPr>
            <a:lvl5pPr marL="0" indent="0" algn="l">
              <a:buFont typeface="Arial" pitchFamily="34" charset="0"/>
              <a:buNone/>
              <a:defRPr sz="1800">
                <a:latin typeface="Century Gothic"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46942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83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5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561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1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8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4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01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3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1D8BD707-D9CF-40AE-B4C6-C98DA3205C09}" type="datetimeFigureOut">
              <a:rPr lang="en-US" smtClean="0">
                <a:solidFill>
                  <a:prstClr val="black">
                    <a:tint val="75000"/>
                  </a:prstClr>
                </a:solidFill>
              </a:rPr>
              <a:pPr/>
              <a:t>12/21/2018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172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Tahoma" panose="020B060403050404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500063" y="6350000"/>
            <a:ext cx="8215312" cy="214313"/>
          </a:xfrm>
          <a:prstGeom prst="rect">
            <a:avLst/>
          </a:prstGeom>
          <a:noFill/>
        </p:spPr>
        <p:txBody>
          <a:bodyPr lIns="0" tIns="0" rIns="0" bIns="0" anchor="b"/>
          <a:lstStyle>
            <a:lvl1pPr>
              <a:defRPr sz="1000">
                <a:solidFill>
                  <a:schemeClr val="accent1"/>
                </a:solidFill>
                <a:latin typeface="Century Gothic" pitchFamily="34" charset="0"/>
              </a:defRPr>
            </a:lvl1pPr>
          </a:lstStyle>
          <a:p>
            <a:pPr>
              <a:defRPr/>
            </a:pPr>
            <a:r>
              <a:rPr lang="en-US" dirty="0" smtClean="0">
                <a:solidFill>
                  <a:srgbClr val="FFFFFF"/>
                </a:solidFill>
                <a:latin typeface="Tahoma" panose="020B0604030504040204" pitchFamily="34" charset="0"/>
                <a:cs typeface="Tahoma" panose="020B0604030504040204" pitchFamily="34" charset="0"/>
              </a:rPr>
              <a:t>© BRITISH NUTRITION FOUNDATION 2016</a:t>
            </a:r>
            <a:endParaRPr lang="en-US" dirty="0">
              <a:solidFill>
                <a:srgbClr val="FFFFFF"/>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5561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9" Type="http://schemas.openxmlformats.org/officeDocument/2006/relationships/image" Target="../media/image116.png"/><Relationship Id="rId3" Type="http://schemas.openxmlformats.org/officeDocument/2006/relationships/image" Target="../media/image80.png"/><Relationship Id="rId21" Type="http://schemas.openxmlformats.org/officeDocument/2006/relationships/image" Target="../media/image98.png"/><Relationship Id="rId34" Type="http://schemas.openxmlformats.org/officeDocument/2006/relationships/image" Target="../media/image111.png"/><Relationship Id="rId42" Type="http://schemas.openxmlformats.org/officeDocument/2006/relationships/image" Target="../media/image119.png"/><Relationship Id="rId47" Type="http://schemas.openxmlformats.org/officeDocument/2006/relationships/image" Target="../media/image124.png"/><Relationship Id="rId50" Type="http://schemas.openxmlformats.org/officeDocument/2006/relationships/image" Target="../media/image127.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33" Type="http://schemas.openxmlformats.org/officeDocument/2006/relationships/image" Target="../media/image110.png"/><Relationship Id="rId38" Type="http://schemas.openxmlformats.org/officeDocument/2006/relationships/image" Target="../media/image115.png"/><Relationship Id="rId46" Type="http://schemas.openxmlformats.org/officeDocument/2006/relationships/image" Target="../media/image123.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41" Type="http://schemas.openxmlformats.org/officeDocument/2006/relationships/image" Target="../media/image118.png"/><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37" Type="http://schemas.openxmlformats.org/officeDocument/2006/relationships/image" Target="../media/image114.png"/><Relationship Id="rId40" Type="http://schemas.openxmlformats.org/officeDocument/2006/relationships/image" Target="../media/image117.png"/><Relationship Id="rId45" Type="http://schemas.openxmlformats.org/officeDocument/2006/relationships/image" Target="../media/image122.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36" Type="http://schemas.openxmlformats.org/officeDocument/2006/relationships/image" Target="../media/image113.png"/><Relationship Id="rId49" Type="http://schemas.openxmlformats.org/officeDocument/2006/relationships/image" Target="../media/image126.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4" Type="http://schemas.openxmlformats.org/officeDocument/2006/relationships/image" Target="../media/image121.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 Id="rId35" Type="http://schemas.openxmlformats.org/officeDocument/2006/relationships/image" Target="../media/image112.png"/><Relationship Id="rId43" Type="http://schemas.openxmlformats.org/officeDocument/2006/relationships/image" Target="../media/image120.png"/><Relationship Id="rId48" Type="http://schemas.openxmlformats.org/officeDocument/2006/relationships/image" Target="../media/image125.png"/><Relationship Id="rId8"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8520" y="5159291"/>
            <a:ext cx="9144000" cy="2119536"/>
          </a:xfrm>
        </p:spPr>
        <p:txBody>
          <a:bodyPr/>
          <a:lstStyle/>
          <a:p>
            <a:r>
              <a:rPr lang="en-GB" sz="2400" b="1" dirty="0" smtClean="0">
                <a:solidFill>
                  <a:schemeClr val="bg1"/>
                </a:solidFill>
                <a:latin typeface="Tahoma" panose="020B0604030504040204" pitchFamily="34" charset="0"/>
              </a:rPr>
              <a:t>Stage 4: Designing a healthy recipe</a:t>
            </a:r>
            <a:endParaRPr lang="en-GB" sz="2400" b="1" dirty="0">
              <a:solidFill>
                <a:schemeClr val="bg1"/>
              </a:solidFill>
              <a:latin typeface="Tahoma" panose="020B0604030504040204" pitchFamily="34" charset="0"/>
            </a:endParaRPr>
          </a:p>
          <a:p>
            <a:r>
              <a:rPr lang="en-GB" b="1" dirty="0" smtClean="0">
                <a:solidFill>
                  <a:schemeClr val="bg1"/>
                </a:solidFill>
                <a:latin typeface="Tahoma" panose="020B0604030504040204" pitchFamily="34" charset="0"/>
              </a:rPr>
              <a:t> </a:t>
            </a:r>
            <a:endParaRPr lang="en-GB" b="1" dirty="0">
              <a:solidFill>
                <a:schemeClr val="bg1"/>
              </a:solidFill>
              <a:latin typeface="Tahom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229" y="404664"/>
            <a:ext cx="6258265" cy="4737140"/>
          </a:xfrm>
          <a:prstGeom prst="rect">
            <a:avLst/>
          </a:prstGeom>
        </p:spPr>
      </p:pic>
    </p:spTree>
    <p:extLst>
      <p:ext uri="{BB962C8B-B14F-4D97-AF65-F5344CB8AC3E}">
        <p14:creationId xmlns:p14="http://schemas.microsoft.com/office/powerpoint/2010/main" val="3613342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188913"/>
            <a:ext cx="4968875" cy="4941887"/>
          </a:xfrm>
          <a:prstGeom prst="roundRect">
            <a:avLst>
              <a:gd name="adj" fmla="val 9366"/>
            </a:avLst>
          </a:prstGeom>
          <a:solidFill>
            <a:srgbClr val="FFFFCC"/>
          </a:solidFill>
          <a:ln>
            <a:round/>
            <a:headEnd/>
            <a:tailEnd/>
          </a:ln>
        </p:spPr>
        <p:txBody>
          <a:bodyPr vert="horz" wrap="square" numCol="1" anchor="t" anchorCtr="0" compatLnSpc="1">
            <a:prstTxWarp prst="textNoShape">
              <a:avLst/>
            </a:prstTxWarp>
          </a:bodyPr>
          <a:lstStyle/>
          <a:p>
            <a:pPr eaLnBrk="1" hangingPunct="1">
              <a:spcBef>
                <a:spcPct val="0"/>
              </a:spcBef>
              <a:buFont typeface="Arial" charset="0"/>
              <a:buNone/>
              <a:defRPr/>
            </a:pPr>
            <a:r>
              <a:rPr lang="en-GB" altLang="en-US" sz="2400" b="1" dirty="0" smtClean="0">
                <a:solidFill>
                  <a:srgbClr val="CC6600"/>
                </a:solidFill>
              </a:rPr>
              <a:t>Potatoes, bread, rice, pasta and other starchy carbohydrates</a:t>
            </a:r>
          </a:p>
          <a:p>
            <a:pPr eaLnBrk="1" hangingPunct="1">
              <a:spcBef>
                <a:spcPct val="0"/>
              </a:spcBef>
              <a:buFont typeface="Arial" charset="0"/>
              <a:buNone/>
              <a:defRPr/>
            </a:pPr>
            <a:endParaRPr lang="en-GB" altLang="en-US" b="1" dirty="0" smtClean="0">
              <a:solidFill>
                <a:srgbClr val="CC6600"/>
              </a:solidFill>
            </a:endParaRPr>
          </a:p>
          <a:p>
            <a:pPr marL="285750" indent="-285750">
              <a:buFont typeface="Arial" pitchFamily="34" charset="0"/>
              <a:buChar char="•"/>
              <a:defRPr/>
            </a:pPr>
            <a:r>
              <a:rPr lang="en-GB" dirty="0" smtClean="0">
                <a:solidFill>
                  <a:srgbClr val="CC6600"/>
                </a:solidFill>
              </a:rPr>
              <a:t>Starchy </a:t>
            </a:r>
            <a:r>
              <a:rPr lang="en-GB" dirty="0">
                <a:solidFill>
                  <a:srgbClr val="CC6600"/>
                </a:solidFill>
              </a:rPr>
              <a:t>food </a:t>
            </a:r>
            <a:r>
              <a:rPr lang="en-GB" dirty="0" smtClean="0">
                <a:solidFill>
                  <a:srgbClr val="CC6600"/>
                </a:solidFill>
              </a:rPr>
              <a:t>should </a:t>
            </a:r>
            <a:r>
              <a:rPr lang="en-GB" dirty="0">
                <a:solidFill>
                  <a:srgbClr val="CC6600"/>
                </a:solidFill>
              </a:rPr>
              <a:t>make up just </a:t>
            </a:r>
            <a:r>
              <a:rPr lang="en-GB" dirty="0" smtClean="0">
                <a:solidFill>
                  <a:srgbClr val="CC6600"/>
                </a:solidFill>
              </a:rPr>
              <a:t>over a </a:t>
            </a:r>
            <a:r>
              <a:rPr lang="en-GB" dirty="0">
                <a:solidFill>
                  <a:srgbClr val="CC6600"/>
                </a:solidFill>
              </a:rPr>
              <a:t>third of the </a:t>
            </a:r>
            <a:r>
              <a:rPr lang="en-GB" dirty="0" smtClean="0">
                <a:solidFill>
                  <a:srgbClr val="CC6600"/>
                </a:solidFill>
              </a:rPr>
              <a:t>food </a:t>
            </a:r>
            <a:r>
              <a:rPr lang="en-GB" dirty="0">
                <a:solidFill>
                  <a:srgbClr val="CC6600"/>
                </a:solidFill>
              </a:rPr>
              <a:t>we </a:t>
            </a:r>
            <a:r>
              <a:rPr lang="en-GB" dirty="0" smtClean="0">
                <a:solidFill>
                  <a:srgbClr val="CC6600"/>
                </a:solidFill>
              </a:rPr>
              <a:t>eat.</a:t>
            </a:r>
          </a:p>
          <a:p>
            <a:pPr>
              <a:buFont typeface="Arial" charset="0"/>
              <a:buNone/>
              <a:defRPr/>
            </a:pPr>
            <a:endParaRPr lang="en-GB" b="1" dirty="0" smtClean="0">
              <a:solidFill>
                <a:srgbClr val="CC6600"/>
              </a:solidFill>
            </a:endParaRPr>
          </a:p>
          <a:p>
            <a:pPr marL="285750" indent="-285750">
              <a:buFont typeface="Arial" pitchFamily="34" charset="0"/>
              <a:buChar char="•"/>
              <a:defRPr/>
            </a:pPr>
            <a:r>
              <a:rPr lang="en-GB" dirty="0" smtClean="0">
                <a:solidFill>
                  <a:srgbClr val="CC6600"/>
                </a:solidFill>
              </a:rPr>
              <a:t>Base </a:t>
            </a:r>
            <a:r>
              <a:rPr lang="en-GB" dirty="0">
                <a:solidFill>
                  <a:srgbClr val="CC6600"/>
                </a:solidFill>
              </a:rPr>
              <a:t>your meals around starchy carbohydrate </a:t>
            </a:r>
            <a:r>
              <a:rPr lang="en-GB" dirty="0" smtClean="0">
                <a:solidFill>
                  <a:srgbClr val="CC6600"/>
                </a:solidFill>
              </a:rPr>
              <a:t>foods:</a:t>
            </a:r>
          </a:p>
          <a:p>
            <a:pPr>
              <a:buFont typeface="Arial" charset="0"/>
              <a:buNone/>
              <a:defRPr/>
            </a:pPr>
            <a:r>
              <a:rPr lang="en-GB" dirty="0" smtClean="0">
                <a:solidFill>
                  <a:srgbClr val="CC6600"/>
                </a:solidFill>
              </a:rPr>
              <a:t>      - have wholegrain breakfast cereal;</a:t>
            </a:r>
          </a:p>
          <a:p>
            <a:pPr>
              <a:buFont typeface="Arial" charset="0"/>
              <a:buNone/>
              <a:defRPr/>
            </a:pPr>
            <a:r>
              <a:rPr lang="en-GB" dirty="0" smtClean="0">
                <a:solidFill>
                  <a:srgbClr val="CC6600"/>
                </a:solidFill>
              </a:rPr>
              <a:t>      - have </a:t>
            </a:r>
            <a:r>
              <a:rPr lang="en-GB" dirty="0">
                <a:solidFill>
                  <a:srgbClr val="CC6600"/>
                </a:solidFill>
              </a:rPr>
              <a:t>a sandwich for </a:t>
            </a:r>
            <a:r>
              <a:rPr lang="en-GB" dirty="0" smtClean="0">
                <a:solidFill>
                  <a:srgbClr val="CC6600"/>
                </a:solidFill>
              </a:rPr>
              <a:t>lunch;</a:t>
            </a:r>
          </a:p>
          <a:p>
            <a:pPr>
              <a:buFont typeface="Arial" charset="0"/>
              <a:buNone/>
              <a:defRPr/>
            </a:pPr>
            <a:r>
              <a:rPr lang="en-GB" dirty="0" smtClean="0">
                <a:solidFill>
                  <a:srgbClr val="CC6600"/>
                </a:solidFill>
              </a:rPr>
              <a:t>      - have potatoes</a:t>
            </a:r>
            <a:r>
              <a:rPr lang="en-GB" dirty="0">
                <a:solidFill>
                  <a:srgbClr val="CC6600"/>
                </a:solidFill>
              </a:rPr>
              <a:t>, pasta </a:t>
            </a:r>
            <a:r>
              <a:rPr lang="en-GB" dirty="0" smtClean="0">
                <a:solidFill>
                  <a:srgbClr val="CC6600"/>
                </a:solidFill>
              </a:rPr>
              <a:t>or rice as </a:t>
            </a:r>
            <a:r>
              <a:rPr lang="en-GB" dirty="0">
                <a:solidFill>
                  <a:srgbClr val="CC6600"/>
                </a:solidFill>
              </a:rPr>
              <a:t>a </a:t>
            </a:r>
            <a:r>
              <a:rPr lang="en-GB" dirty="0" smtClean="0">
                <a:solidFill>
                  <a:srgbClr val="CC6600"/>
                </a:solidFill>
              </a:rPr>
              <a:t>  </a:t>
            </a:r>
          </a:p>
          <a:p>
            <a:pPr>
              <a:buFont typeface="Arial" charset="0"/>
              <a:buNone/>
              <a:defRPr/>
            </a:pPr>
            <a:r>
              <a:rPr lang="en-GB" dirty="0">
                <a:solidFill>
                  <a:srgbClr val="CC6600"/>
                </a:solidFill>
              </a:rPr>
              <a:t> </a:t>
            </a:r>
            <a:r>
              <a:rPr lang="en-GB" dirty="0" smtClean="0">
                <a:solidFill>
                  <a:srgbClr val="CC6600"/>
                </a:solidFill>
              </a:rPr>
              <a:t>       base </a:t>
            </a:r>
            <a:r>
              <a:rPr lang="en-GB" dirty="0">
                <a:solidFill>
                  <a:srgbClr val="CC6600"/>
                </a:solidFill>
              </a:rPr>
              <a:t>for your </a:t>
            </a:r>
            <a:r>
              <a:rPr lang="en-GB" dirty="0" smtClean="0">
                <a:solidFill>
                  <a:srgbClr val="CC6600"/>
                </a:solidFill>
              </a:rPr>
              <a:t>evening meal</a:t>
            </a:r>
            <a:r>
              <a:rPr lang="en-GB" dirty="0">
                <a:solidFill>
                  <a:srgbClr val="CC6600"/>
                </a:solidFill>
              </a:rPr>
              <a:t>.</a:t>
            </a:r>
          </a:p>
          <a:p>
            <a:pPr>
              <a:buFont typeface="Arial" charset="0"/>
              <a:buNone/>
              <a:defRPr/>
            </a:pPr>
            <a:r>
              <a:rPr lang="en-GB" dirty="0" smtClean="0"/>
              <a:t/>
            </a:r>
            <a:br>
              <a:rPr lang="en-GB" dirty="0" smtClean="0"/>
            </a:br>
            <a:endParaRPr lang="en-GB" dirty="0" smtClean="0">
              <a:solidFill>
                <a:srgbClr val="CC6600"/>
              </a:solidFill>
            </a:endParaRPr>
          </a:p>
        </p:txBody>
      </p:sp>
      <p:grpSp>
        <p:nvGrpSpPr>
          <p:cNvPr id="8195" name="Group 1"/>
          <p:cNvGrpSpPr>
            <a:grpSpLocks/>
          </p:cNvGrpSpPr>
          <p:nvPr/>
        </p:nvGrpSpPr>
        <p:grpSpPr bwMode="auto">
          <a:xfrm>
            <a:off x="4668838" y="4002088"/>
            <a:ext cx="4402137" cy="2678112"/>
            <a:chOff x="2915891" y="3118700"/>
            <a:chExt cx="5893597" cy="3590241"/>
          </a:xfrm>
        </p:grpSpPr>
        <p:pic>
          <p:nvPicPr>
            <p:cNvPr id="8198" name="Picture 47" descr="Eatwell guide 2016 CARBS items-2.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7263" y="4055642"/>
              <a:ext cx="1219200" cy="158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8" descr="Eatwell guide 2016 CARBS items-3.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0746" y="4921873"/>
              <a:ext cx="1006414" cy="139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9" descr="Eatwell guide 2016 CARBS items-1.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1775" y="3237094"/>
              <a:ext cx="1482945" cy="16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50" descr="Eatwell guide 2016 CARBS items-6.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0346" y="4303864"/>
              <a:ext cx="1850746" cy="191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51" descr="Eatwell guide 2016 CARBS items-7.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35135" y="4683080"/>
              <a:ext cx="807748" cy="119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2" descr="Eatwell guide 2016 CARBS items-8.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20796" y="5002492"/>
              <a:ext cx="888523" cy="130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53" descr="Eatwell guide 2016 CARBS items-5.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72379" y="3118700"/>
              <a:ext cx="937109" cy="151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54" descr="Eatwell guide 2016 CARBS items-4.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27886" y="5262765"/>
              <a:ext cx="1529542" cy="112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55" descr="Eatwell guide 2016 CARBS items-10.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15891" y="5774012"/>
              <a:ext cx="1044698" cy="93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56" descr="Eatwell guide 2016 CARBS items-9.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53971" y="5640602"/>
              <a:ext cx="1682496" cy="9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Oval Callout 14"/>
          <p:cNvSpPr/>
          <p:nvPr/>
        </p:nvSpPr>
        <p:spPr bwMode="auto">
          <a:xfrm>
            <a:off x="1763713" y="5307013"/>
            <a:ext cx="2827337" cy="1009650"/>
          </a:xfrm>
          <a:prstGeom prst="wedgeEllipseCallout">
            <a:avLst>
              <a:gd name="adj1" fmla="val 63860"/>
              <a:gd name="adj2" fmla="val -9679"/>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993300"/>
                </a:solidFill>
                <a:latin typeface="Tahoma" panose="020B0604030504040204" pitchFamily="34" charset="0"/>
                <a:cs typeface="Tahoma" panose="020B0604030504040204" pitchFamily="34" charset="0"/>
              </a:rPr>
              <a:t>What foods can you see here?</a:t>
            </a:r>
          </a:p>
        </p:txBody>
      </p:sp>
      <p:sp>
        <p:nvSpPr>
          <p:cNvPr id="16" name="Oval Callout 15"/>
          <p:cNvSpPr/>
          <p:nvPr/>
        </p:nvSpPr>
        <p:spPr bwMode="auto">
          <a:xfrm>
            <a:off x="5527675" y="1700213"/>
            <a:ext cx="3328988" cy="2389187"/>
          </a:xfrm>
          <a:prstGeom prst="wedgeEllipseCallout">
            <a:avLst>
              <a:gd name="adj1" fmla="val 38598"/>
              <a:gd name="adj2" fmla="val 27583"/>
            </a:avLst>
          </a:prstGeom>
          <a:solidFill>
            <a:srgbClr val="FFFFCC"/>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993300"/>
                </a:solidFill>
                <a:latin typeface="Tahoma" panose="020B0604030504040204" pitchFamily="34" charset="0"/>
                <a:cs typeface="Tahoma" panose="020B0604030504040204" pitchFamily="34" charset="0"/>
              </a:rPr>
              <a:t>Try to choose higher-fibre, wholegrain varieties such as </a:t>
            </a:r>
            <a:r>
              <a:rPr lang="en-GB" sz="1600" b="1" dirty="0" err="1">
                <a:solidFill>
                  <a:srgbClr val="993300"/>
                </a:solidFill>
                <a:latin typeface="Tahoma" panose="020B0604030504040204" pitchFamily="34" charset="0"/>
                <a:cs typeface="Tahoma" panose="020B0604030504040204" pitchFamily="34" charset="0"/>
              </a:rPr>
              <a:t>wholewheat</a:t>
            </a:r>
            <a:r>
              <a:rPr lang="en-GB" sz="1600" b="1" dirty="0">
                <a:solidFill>
                  <a:srgbClr val="993300"/>
                </a:solidFill>
                <a:latin typeface="Tahoma" panose="020B0604030504040204" pitchFamily="34" charset="0"/>
                <a:cs typeface="Tahoma" panose="020B0604030504040204" pitchFamily="34" charset="0"/>
              </a:rPr>
              <a:t> pasta, brown rice, or simply leave the skins on potatoes</a:t>
            </a:r>
            <a:r>
              <a:rPr lang="en-GB" sz="1600" dirty="0">
                <a:solidFill>
                  <a:srgbClr val="CC6600"/>
                </a:solidFill>
                <a:latin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887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280988"/>
            <a:ext cx="4945063" cy="6076950"/>
          </a:xfrm>
          <a:prstGeom prst="roundRect">
            <a:avLst>
              <a:gd name="adj" fmla="val 9366"/>
            </a:avLst>
          </a:prstGeom>
          <a:solidFill>
            <a:srgbClr val="FFCCCC"/>
          </a:solidFill>
          <a:ln>
            <a:round/>
            <a:headEnd/>
            <a:tailEnd/>
          </a:ln>
        </p:spPr>
        <p:txBody>
          <a:bodyPr vert="horz" wrap="square" numCol="1" anchor="t" anchorCtr="0" compatLnSpc="1">
            <a:prstTxWarp prst="textNoShape">
              <a:avLst/>
            </a:prstTxWarp>
          </a:bodyPr>
          <a:lstStyle/>
          <a:p>
            <a:pPr eaLnBrk="1" hangingPunct="1">
              <a:spcBef>
                <a:spcPct val="0"/>
              </a:spcBef>
              <a:buFont typeface="Arial" charset="0"/>
              <a:buNone/>
              <a:defRPr/>
            </a:pPr>
            <a:r>
              <a:rPr lang="en-GB" sz="2400" b="1" dirty="0" smtClean="0">
                <a:solidFill>
                  <a:schemeClr val="tx2"/>
                </a:solidFill>
              </a:rPr>
              <a:t>Beans</a:t>
            </a:r>
            <a:r>
              <a:rPr lang="en-GB" sz="2400" b="1" dirty="0">
                <a:solidFill>
                  <a:schemeClr val="tx2"/>
                </a:solidFill>
              </a:rPr>
              <a:t>, pulses, fish, eggs, meat and other </a:t>
            </a:r>
            <a:r>
              <a:rPr lang="en-GB" sz="2400" b="1" dirty="0" smtClean="0">
                <a:solidFill>
                  <a:schemeClr val="tx2"/>
                </a:solidFill>
              </a:rPr>
              <a:t>proteins</a:t>
            </a:r>
          </a:p>
          <a:p>
            <a:pPr eaLnBrk="1" hangingPunct="1">
              <a:spcBef>
                <a:spcPct val="0"/>
              </a:spcBef>
              <a:buFont typeface="Arial" charset="0"/>
              <a:buNone/>
              <a:defRPr/>
            </a:pPr>
            <a:endParaRPr lang="en-GB" sz="2400" b="1" dirty="0">
              <a:solidFill>
                <a:schemeClr val="tx2"/>
              </a:solidFill>
            </a:endParaRPr>
          </a:p>
          <a:p>
            <a:pPr marL="285750" indent="-285750">
              <a:buFont typeface="Arial" pitchFamily="34" charset="0"/>
              <a:buChar char="•"/>
              <a:defRPr/>
            </a:pPr>
            <a:r>
              <a:rPr lang="en-GB" dirty="0" smtClean="0">
                <a:solidFill>
                  <a:schemeClr val="tx2"/>
                </a:solidFill>
              </a:rPr>
              <a:t>Eat </a:t>
            </a:r>
            <a:r>
              <a:rPr lang="en-GB" dirty="0">
                <a:solidFill>
                  <a:schemeClr val="tx2"/>
                </a:solidFill>
              </a:rPr>
              <a:t>some foods from this </a:t>
            </a:r>
            <a:r>
              <a:rPr lang="en-GB" dirty="0" smtClean="0">
                <a:solidFill>
                  <a:schemeClr val="tx2"/>
                </a:solidFill>
              </a:rPr>
              <a:t>group.</a:t>
            </a:r>
          </a:p>
          <a:p>
            <a:pPr>
              <a:buFont typeface="Arial" charset="0"/>
              <a:buNone/>
              <a:defRPr/>
            </a:pPr>
            <a:endParaRPr lang="en-GB" dirty="0" smtClean="0">
              <a:solidFill>
                <a:schemeClr val="tx2"/>
              </a:solidFill>
            </a:endParaRPr>
          </a:p>
          <a:p>
            <a:pPr marL="285750" indent="-285750">
              <a:buFont typeface="Arial" pitchFamily="34" charset="0"/>
              <a:buChar char="•"/>
              <a:defRPr/>
            </a:pPr>
            <a:r>
              <a:rPr lang="en-GB" dirty="0" smtClean="0">
                <a:solidFill>
                  <a:schemeClr val="tx2"/>
                </a:solidFill>
              </a:rPr>
              <a:t>Beans</a:t>
            </a:r>
            <a:r>
              <a:rPr lang="en-GB" dirty="0">
                <a:solidFill>
                  <a:schemeClr val="tx2"/>
                </a:solidFill>
              </a:rPr>
              <a:t>, peas and lentils </a:t>
            </a:r>
            <a:r>
              <a:rPr lang="en-GB" dirty="0" smtClean="0">
                <a:solidFill>
                  <a:schemeClr val="tx2"/>
                </a:solidFill>
              </a:rPr>
              <a:t>(pulses) are </a:t>
            </a:r>
            <a:r>
              <a:rPr lang="en-GB" dirty="0">
                <a:solidFill>
                  <a:schemeClr val="tx2"/>
                </a:solidFill>
              </a:rPr>
              <a:t>good alternatives </a:t>
            </a:r>
            <a:r>
              <a:rPr lang="en-GB" dirty="0" smtClean="0">
                <a:solidFill>
                  <a:schemeClr val="tx2"/>
                </a:solidFill>
              </a:rPr>
              <a:t>to meat </a:t>
            </a:r>
            <a:r>
              <a:rPr lang="en-GB" dirty="0">
                <a:solidFill>
                  <a:schemeClr val="tx2"/>
                </a:solidFill>
              </a:rPr>
              <a:t>because they’re naturally very low in fat, and they’re high in fibre, </a:t>
            </a:r>
            <a:r>
              <a:rPr lang="en-GB" dirty="0" smtClean="0">
                <a:solidFill>
                  <a:schemeClr val="tx2"/>
                </a:solidFill>
              </a:rPr>
              <a:t>protein and </a:t>
            </a:r>
            <a:r>
              <a:rPr lang="en-GB" dirty="0">
                <a:solidFill>
                  <a:schemeClr val="tx2"/>
                </a:solidFill>
              </a:rPr>
              <a:t>vitamins and </a:t>
            </a:r>
            <a:r>
              <a:rPr lang="en-GB" dirty="0" smtClean="0">
                <a:solidFill>
                  <a:schemeClr val="tx2"/>
                </a:solidFill>
              </a:rPr>
              <a:t>minerals.</a:t>
            </a:r>
          </a:p>
          <a:p>
            <a:pPr>
              <a:buFont typeface="Arial" charset="0"/>
              <a:buNone/>
              <a:defRPr/>
            </a:pPr>
            <a:endParaRPr lang="en-GB" dirty="0" smtClean="0">
              <a:solidFill>
                <a:schemeClr val="tx2"/>
              </a:solidFill>
            </a:endParaRPr>
          </a:p>
          <a:p>
            <a:pPr marL="285750" indent="-285750">
              <a:buFont typeface="Arial" pitchFamily="34" charset="0"/>
              <a:buChar char="•"/>
              <a:defRPr/>
            </a:pPr>
            <a:r>
              <a:rPr lang="en-GB" dirty="0" smtClean="0">
                <a:solidFill>
                  <a:schemeClr val="tx2"/>
                </a:solidFill>
              </a:rPr>
              <a:t>Choose </a:t>
            </a:r>
            <a:r>
              <a:rPr lang="en-GB" dirty="0">
                <a:solidFill>
                  <a:schemeClr val="tx2"/>
                </a:solidFill>
              </a:rPr>
              <a:t>lean cuts of meat and </a:t>
            </a:r>
            <a:r>
              <a:rPr lang="en-GB" dirty="0" smtClean="0">
                <a:solidFill>
                  <a:schemeClr val="tx2"/>
                </a:solidFill>
              </a:rPr>
              <a:t>cut off any visible fat.</a:t>
            </a:r>
          </a:p>
          <a:p>
            <a:pPr>
              <a:buFont typeface="Arial" charset="0"/>
              <a:buNone/>
              <a:defRPr/>
            </a:pPr>
            <a:endParaRPr lang="en-GB" dirty="0">
              <a:solidFill>
                <a:schemeClr val="tx2"/>
              </a:solidFill>
            </a:endParaRPr>
          </a:p>
          <a:p>
            <a:pPr marL="285750" indent="-285750">
              <a:buFont typeface="Arial" pitchFamily="34" charset="0"/>
              <a:buChar char="•"/>
              <a:defRPr/>
            </a:pPr>
            <a:r>
              <a:rPr lang="en-GB" dirty="0">
                <a:solidFill>
                  <a:schemeClr val="tx2"/>
                </a:solidFill>
              </a:rPr>
              <a:t>G</a:t>
            </a:r>
            <a:r>
              <a:rPr lang="en-GB" dirty="0" smtClean="0">
                <a:solidFill>
                  <a:schemeClr val="tx2"/>
                </a:solidFill>
              </a:rPr>
              <a:t>rill </a:t>
            </a:r>
            <a:r>
              <a:rPr lang="en-GB" dirty="0">
                <a:solidFill>
                  <a:schemeClr val="tx2"/>
                </a:solidFill>
              </a:rPr>
              <a:t>meat and fish instead of </a:t>
            </a:r>
            <a:r>
              <a:rPr lang="en-GB" dirty="0" smtClean="0">
                <a:solidFill>
                  <a:schemeClr val="tx2"/>
                </a:solidFill>
              </a:rPr>
              <a:t>frying.</a:t>
            </a:r>
            <a:endParaRPr lang="en-GB" dirty="0">
              <a:solidFill>
                <a:schemeClr val="tx2"/>
              </a:solidFill>
            </a:endParaRPr>
          </a:p>
          <a:p>
            <a:pPr>
              <a:buFont typeface="Arial" charset="0"/>
              <a:buNone/>
              <a:defRPr/>
            </a:pPr>
            <a:endParaRPr lang="en-GB" dirty="0" smtClean="0">
              <a:solidFill>
                <a:schemeClr val="tx2"/>
              </a:solidFill>
            </a:endParaRPr>
          </a:p>
          <a:p>
            <a:pPr marL="285750" indent="-285750">
              <a:buFont typeface="Arial" pitchFamily="34" charset="0"/>
              <a:buChar char="•"/>
              <a:defRPr/>
            </a:pPr>
            <a:r>
              <a:rPr lang="en-GB" dirty="0" smtClean="0">
                <a:solidFill>
                  <a:schemeClr val="tx2"/>
                </a:solidFill>
              </a:rPr>
              <a:t>Aim </a:t>
            </a:r>
            <a:r>
              <a:rPr lang="en-GB" dirty="0">
                <a:solidFill>
                  <a:schemeClr val="tx2"/>
                </a:solidFill>
              </a:rPr>
              <a:t>for at least two portions (2 x 140g) of fish a week, including a portion of </a:t>
            </a:r>
            <a:r>
              <a:rPr lang="en-GB" dirty="0" smtClean="0">
                <a:solidFill>
                  <a:schemeClr val="tx2"/>
                </a:solidFill>
              </a:rPr>
              <a:t>oily fish.</a:t>
            </a:r>
          </a:p>
          <a:p>
            <a:pPr marL="285750" indent="-285750">
              <a:buFont typeface="Arial" pitchFamily="34" charset="0"/>
              <a:buChar char="•"/>
              <a:defRPr/>
            </a:pPr>
            <a:endParaRPr lang="en-GB" sz="1100" dirty="0">
              <a:solidFill>
                <a:schemeClr val="tx2"/>
              </a:solidFill>
            </a:endParaRPr>
          </a:p>
          <a:p>
            <a:pPr>
              <a:buFont typeface="Arial" charset="0"/>
              <a:buNone/>
              <a:defRPr/>
            </a:pPr>
            <a:endParaRPr lang="en-GB" sz="1100" dirty="0" smtClean="0">
              <a:solidFill>
                <a:schemeClr val="tx2"/>
              </a:solidFill>
            </a:endParaRPr>
          </a:p>
          <a:p>
            <a:pPr>
              <a:buFont typeface="Arial" charset="0"/>
              <a:buNone/>
              <a:defRPr/>
            </a:pPr>
            <a:endParaRPr lang="en-GB" b="1" dirty="0" smtClean="0">
              <a:solidFill>
                <a:schemeClr val="tx2"/>
              </a:solidFill>
            </a:endParaRPr>
          </a:p>
        </p:txBody>
      </p:sp>
      <p:pic>
        <p:nvPicPr>
          <p:cNvPr id="9219" name="Picture 15" descr="Eatwell guide 2016 meat-fish items-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5681663"/>
            <a:ext cx="9493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6" descr="Eatwell guide 2016 meat-fish items-5.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9863" y="5156200"/>
            <a:ext cx="11461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7" descr="Eatwell guide 2016 meat-fish items-6.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4113" y="5856288"/>
            <a:ext cx="12509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8" descr="Eatwell guide 2016 meat-fish items-7.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76900" y="6057900"/>
            <a:ext cx="113665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3" name="Group 3"/>
          <p:cNvGrpSpPr>
            <a:grpSpLocks/>
          </p:cNvGrpSpPr>
          <p:nvPr/>
        </p:nvGrpSpPr>
        <p:grpSpPr bwMode="auto">
          <a:xfrm>
            <a:off x="3813175" y="4208463"/>
            <a:ext cx="5165725" cy="2578100"/>
            <a:chOff x="3751958" y="4330289"/>
            <a:chExt cx="5165795" cy="2578102"/>
          </a:xfrm>
        </p:grpSpPr>
        <p:pic>
          <p:nvPicPr>
            <p:cNvPr id="9225" name="Picture 19" descr="Eatwell guide 2016 meat-fish items-8.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64438" y="5646350"/>
              <a:ext cx="1465252" cy="12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4" descr="Eatwell guide 2016 meat-fish items-10.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43372" y="4330289"/>
              <a:ext cx="1026079" cy="124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0" descr="Eatwell guide 2016 meat-fish items-9.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60164" y="5369993"/>
              <a:ext cx="857589" cy="112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21" descr="Eatwell guide 2016 meat-fish items-3.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27533" y="5516277"/>
              <a:ext cx="1067686" cy="93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2" descr="Eatwell guide 2016 meat-fish items-2.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11022" y="6148167"/>
              <a:ext cx="1605287" cy="6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4" descr="Eatwell guide 2016 meat-fish items-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0696" y="5595018"/>
              <a:ext cx="949802" cy="80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6" descr="Eatwell guide 2016 meat-fish items-6.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1958" y="5856636"/>
              <a:ext cx="1249765" cy="100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27" descr="Eatwell guide 2016 meat-fish items-7.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4349" y="5998060"/>
              <a:ext cx="1136149" cy="91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8" descr="Eatwell guide 2016 meat-fish items-8.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0907" y="4649712"/>
              <a:ext cx="1465252" cy="12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23" descr="Eatwell guide 2016 meat-fish items-4.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504990" y="5299964"/>
              <a:ext cx="902084" cy="105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Oval Callout 18"/>
          <p:cNvSpPr/>
          <p:nvPr/>
        </p:nvSpPr>
        <p:spPr bwMode="auto">
          <a:xfrm>
            <a:off x="5575300" y="2765425"/>
            <a:ext cx="2827338" cy="1081088"/>
          </a:xfrm>
          <a:prstGeom prst="wedgeEllipseCallout">
            <a:avLst>
              <a:gd name="adj1" fmla="val 17606"/>
              <a:gd name="adj2" fmla="val 103984"/>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EB088D"/>
                </a:solidFill>
                <a:latin typeface="Tahoma" panose="020B0604030504040204" pitchFamily="34" charset="0"/>
                <a:cs typeface="Tahoma" panose="020B0604030504040204" pitchFamily="34" charset="0"/>
              </a:rPr>
              <a:t>What foods can you see here?</a:t>
            </a:r>
          </a:p>
        </p:txBody>
      </p:sp>
    </p:spTree>
    <p:extLst>
      <p:ext uri="{BB962C8B-B14F-4D97-AF65-F5344CB8AC3E}">
        <p14:creationId xmlns:p14="http://schemas.microsoft.com/office/powerpoint/2010/main" val="1411902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280988"/>
            <a:ext cx="5041900" cy="6100762"/>
          </a:xfrm>
          <a:prstGeom prst="roundRect">
            <a:avLst>
              <a:gd name="adj" fmla="val 9366"/>
            </a:avLst>
          </a:prstGeom>
          <a:solidFill>
            <a:srgbClr val="CCECFF"/>
          </a:solidFill>
          <a:ln>
            <a:round/>
            <a:headEnd/>
            <a:tailEnd/>
          </a:ln>
        </p:spPr>
        <p:txBody>
          <a:bodyPr vert="horz" wrap="square" numCol="1" anchor="t" anchorCtr="0" compatLnSpc="1">
            <a:prstTxWarp prst="textNoShape">
              <a:avLst/>
            </a:prstTxWarp>
          </a:bodyPr>
          <a:lstStyle/>
          <a:p>
            <a:pPr>
              <a:buFont typeface="Arial" charset="0"/>
              <a:buNone/>
              <a:defRPr/>
            </a:pPr>
            <a:r>
              <a:rPr lang="en-GB" sz="2400" b="1" dirty="0" smtClean="0">
                <a:solidFill>
                  <a:srgbClr val="0070C0"/>
                </a:solidFill>
              </a:rPr>
              <a:t>Dairy </a:t>
            </a:r>
            <a:r>
              <a:rPr lang="en-GB" sz="2400" b="1" dirty="0">
                <a:solidFill>
                  <a:srgbClr val="0070C0"/>
                </a:solidFill>
              </a:rPr>
              <a:t>and </a:t>
            </a:r>
            <a:r>
              <a:rPr lang="en-GB" sz="2400" b="1" dirty="0" smtClean="0">
                <a:solidFill>
                  <a:srgbClr val="0070C0"/>
                </a:solidFill>
              </a:rPr>
              <a:t>alternatives</a:t>
            </a:r>
          </a:p>
          <a:p>
            <a:pPr>
              <a:buFont typeface="Arial" charset="0"/>
              <a:buNone/>
              <a:defRPr/>
            </a:pPr>
            <a:endParaRPr lang="en-GB" sz="2400" b="1" dirty="0">
              <a:solidFill>
                <a:srgbClr val="0070C0"/>
              </a:solidFill>
            </a:endParaRPr>
          </a:p>
          <a:p>
            <a:pPr marL="285750" indent="-285750">
              <a:buFont typeface="Arial" pitchFamily="34" charset="0"/>
              <a:buChar char="•"/>
              <a:defRPr/>
            </a:pPr>
            <a:r>
              <a:rPr lang="en-GB" dirty="0">
                <a:solidFill>
                  <a:srgbClr val="0070C0"/>
                </a:solidFill>
              </a:rPr>
              <a:t>H</a:t>
            </a:r>
            <a:r>
              <a:rPr lang="en-GB" dirty="0" smtClean="0">
                <a:solidFill>
                  <a:srgbClr val="0070C0"/>
                </a:solidFill>
              </a:rPr>
              <a:t>ave </a:t>
            </a:r>
            <a:r>
              <a:rPr lang="en-GB" dirty="0">
                <a:solidFill>
                  <a:srgbClr val="0070C0"/>
                </a:solidFill>
              </a:rPr>
              <a:t>some milk and dairy food (or dairy </a:t>
            </a:r>
            <a:r>
              <a:rPr lang="en-GB" dirty="0" smtClean="0">
                <a:solidFill>
                  <a:srgbClr val="0070C0"/>
                </a:solidFill>
              </a:rPr>
              <a:t>alternatives) such </a:t>
            </a:r>
            <a:r>
              <a:rPr lang="en-GB" dirty="0">
                <a:solidFill>
                  <a:srgbClr val="0070C0"/>
                </a:solidFill>
              </a:rPr>
              <a:t>as </a:t>
            </a:r>
            <a:r>
              <a:rPr lang="en-GB" dirty="0" smtClean="0">
                <a:solidFill>
                  <a:srgbClr val="0070C0"/>
                </a:solidFill>
              </a:rPr>
              <a:t>cheese, yoghurt </a:t>
            </a:r>
            <a:r>
              <a:rPr lang="en-GB" dirty="0">
                <a:solidFill>
                  <a:srgbClr val="0070C0"/>
                </a:solidFill>
              </a:rPr>
              <a:t>and </a:t>
            </a:r>
            <a:r>
              <a:rPr lang="en-GB" dirty="0" err="1">
                <a:solidFill>
                  <a:srgbClr val="0070C0"/>
                </a:solidFill>
              </a:rPr>
              <a:t>fromage</a:t>
            </a:r>
            <a:r>
              <a:rPr lang="en-GB" dirty="0">
                <a:solidFill>
                  <a:srgbClr val="0070C0"/>
                </a:solidFill>
              </a:rPr>
              <a:t> </a:t>
            </a:r>
            <a:r>
              <a:rPr lang="en-GB" dirty="0" err="1" smtClean="0">
                <a:solidFill>
                  <a:srgbClr val="0070C0"/>
                </a:solidFill>
              </a:rPr>
              <a:t>frais</a:t>
            </a:r>
            <a:r>
              <a:rPr lang="en-GB" dirty="0" smtClean="0">
                <a:solidFill>
                  <a:srgbClr val="0070C0"/>
                </a:solidFill>
              </a:rPr>
              <a:t>.</a:t>
            </a:r>
          </a:p>
          <a:p>
            <a:pPr marL="285750" indent="-285750">
              <a:buFont typeface="Arial" pitchFamily="34" charset="0"/>
              <a:buChar char="•"/>
              <a:defRPr/>
            </a:pPr>
            <a:endParaRPr lang="en-GB" dirty="0" smtClean="0">
              <a:solidFill>
                <a:srgbClr val="0070C0"/>
              </a:solidFill>
            </a:endParaRPr>
          </a:p>
          <a:p>
            <a:pPr marL="285750" indent="-285750">
              <a:buFont typeface="Arial" pitchFamily="34" charset="0"/>
              <a:buChar char="•"/>
              <a:defRPr/>
            </a:pPr>
            <a:r>
              <a:rPr lang="en-GB" dirty="0" smtClean="0">
                <a:solidFill>
                  <a:srgbClr val="0070C0"/>
                </a:solidFill>
              </a:rPr>
              <a:t>These </a:t>
            </a:r>
            <a:r>
              <a:rPr lang="en-GB" dirty="0">
                <a:solidFill>
                  <a:srgbClr val="0070C0"/>
                </a:solidFill>
              </a:rPr>
              <a:t>are good sources of protein and vitamins, and they’re also an </a:t>
            </a:r>
            <a:r>
              <a:rPr lang="en-GB" dirty="0" smtClean="0">
                <a:solidFill>
                  <a:srgbClr val="0070C0"/>
                </a:solidFill>
              </a:rPr>
              <a:t>important source </a:t>
            </a:r>
            <a:r>
              <a:rPr lang="en-GB" dirty="0">
                <a:solidFill>
                  <a:srgbClr val="0070C0"/>
                </a:solidFill>
              </a:rPr>
              <a:t>of calcium, which helps to keep our bones </a:t>
            </a:r>
            <a:r>
              <a:rPr lang="en-GB" dirty="0" smtClean="0">
                <a:solidFill>
                  <a:srgbClr val="0070C0"/>
                </a:solidFill>
              </a:rPr>
              <a:t>strong.</a:t>
            </a:r>
          </a:p>
          <a:p>
            <a:pPr marL="285750" indent="-285750">
              <a:buFont typeface="Arial" pitchFamily="34" charset="0"/>
              <a:buChar char="•"/>
              <a:defRPr/>
            </a:pPr>
            <a:endParaRPr lang="en-GB" dirty="0" smtClean="0">
              <a:solidFill>
                <a:srgbClr val="0070C0"/>
              </a:solidFill>
            </a:endParaRPr>
          </a:p>
          <a:p>
            <a:pPr marL="285750" indent="-285750">
              <a:buFont typeface="Arial" pitchFamily="34" charset="0"/>
              <a:buChar char="•"/>
              <a:defRPr/>
            </a:pPr>
            <a:r>
              <a:rPr lang="en-GB" dirty="0" smtClean="0">
                <a:solidFill>
                  <a:srgbClr val="0070C0"/>
                </a:solidFill>
              </a:rPr>
              <a:t>Go for lower fat </a:t>
            </a:r>
            <a:r>
              <a:rPr lang="en-GB" dirty="0">
                <a:solidFill>
                  <a:srgbClr val="0070C0"/>
                </a:solidFill>
              </a:rPr>
              <a:t>and lower sugar </a:t>
            </a:r>
            <a:r>
              <a:rPr lang="en-GB" dirty="0" smtClean="0">
                <a:solidFill>
                  <a:srgbClr val="0070C0"/>
                </a:solidFill>
              </a:rPr>
              <a:t>options. For example, try:</a:t>
            </a:r>
            <a:endParaRPr lang="en-GB" dirty="0">
              <a:solidFill>
                <a:srgbClr val="0070C0"/>
              </a:solidFill>
            </a:endParaRPr>
          </a:p>
          <a:p>
            <a:pPr lvl="3">
              <a:defRPr/>
            </a:pPr>
            <a:r>
              <a:rPr lang="en-GB" dirty="0" smtClean="0">
                <a:solidFill>
                  <a:srgbClr val="0070C0"/>
                </a:solidFill>
                <a:latin typeface="Tahoma" panose="020B0604030504040204" pitchFamily="34" charset="0"/>
              </a:rPr>
              <a:t>	- semi-skimmed 	milk;	</a:t>
            </a:r>
          </a:p>
          <a:p>
            <a:pPr lvl="3">
              <a:defRPr/>
            </a:pPr>
            <a:r>
              <a:rPr lang="en-GB" dirty="0">
                <a:solidFill>
                  <a:srgbClr val="0070C0"/>
                </a:solidFill>
                <a:latin typeface="Tahoma" panose="020B0604030504040204" pitchFamily="34" charset="0"/>
              </a:rPr>
              <a:t>	</a:t>
            </a:r>
            <a:r>
              <a:rPr lang="en-GB" dirty="0" smtClean="0">
                <a:solidFill>
                  <a:srgbClr val="0070C0"/>
                </a:solidFill>
                <a:latin typeface="Tahoma" panose="020B0604030504040204" pitchFamily="34" charset="0"/>
              </a:rPr>
              <a:t>- reduced fat cheese</a:t>
            </a:r>
            <a:r>
              <a:rPr lang="en-GB" dirty="0">
                <a:solidFill>
                  <a:srgbClr val="0070C0"/>
                </a:solidFill>
                <a:latin typeface="Tahoma" panose="020B0604030504040204" pitchFamily="34" charset="0"/>
              </a:rPr>
              <a:t>;</a:t>
            </a:r>
            <a:endParaRPr lang="en-GB" dirty="0" smtClean="0">
              <a:solidFill>
                <a:srgbClr val="0070C0"/>
              </a:solidFill>
              <a:latin typeface="Tahoma" panose="020B0604030504040204" pitchFamily="34" charset="0"/>
            </a:endParaRPr>
          </a:p>
          <a:p>
            <a:pPr lvl="3">
              <a:defRPr/>
            </a:pPr>
            <a:r>
              <a:rPr lang="en-GB" dirty="0">
                <a:solidFill>
                  <a:srgbClr val="0070C0"/>
                </a:solidFill>
                <a:latin typeface="Tahoma" panose="020B0604030504040204" pitchFamily="34" charset="0"/>
              </a:rPr>
              <a:t>	</a:t>
            </a:r>
            <a:r>
              <a:rPr lang="en-GB" dirty="0" smtClean="0">
                <a:solidFill>
                  <a:srgbClr val="0070C0"/>
                </a:solidFill>
                <a:latin typeface="Tahoma" panose="020B0604030504040204" pitchFamily="34" charset="0"/>
              </a:rPr>
              <a:t>- going </a:t>
            </a:r>
            <a:r>
              <a:rPr lang="en-GB" dirty="0">
                <a:solidFill>
                  <a:srgbClr val="0070C0"/>
                </a:solidFill>
                <a:latin typeface="Tahoma" panose="020B0604030504040204" pitchFamily="34" charset="0"/>
              </a:rPr>
              <a:t>for unsweetened, </a:t>
            </a:r>
            <a:r>
              <a:rPr lang="en-GB" dirty="0" smtClean="0">
                <a:solidFill>
                  <a:srgbClr val="0070C0"/>
                </a:solidFill>
                <a:latin typeface="Tahoma" panose="020B0604030504040204" pitchFamily="34" charset="0"/>
              </a:rPr>
              <a:t>	  calcium-fortified versions of 	  dairy alternatives.</a:t>
            </a:r>
            <a:endParaRPr lang="en-GB" b="1" dirty="0" smtClean="0">
              <a:solidFill>
                <a:srgbClr val="0070C0"/>
              </a:solidFill>
              <a:latin typeface="Tahoma" panose="020B0604030504040204" pitchFamily="34" charset="0"/>
            </a:endParaRPr>
          </a:p>
        </p:txBody>
      </p:sp>
      <p:grpSp>
        <p:nvGrpSpPr>
          <p:cNvPr id="10243" name="Group 25"/>
          <p:cNvGrpSpPr>
            <a:grpSpLocks/>
          </p:cNvGrpSpPr>
          <p:nvPr/>
        </p:nvGrpSpPr>
        <p:grpSpPr bwMode="auto">
          <a:xfrm>
            <a:off x="6230938" y="3016250"/>
            <a:ext cx="2613025" cy="3519488"/>
            <a:chOff x="6285372" y="3273380"/>
            <a:chExt cx="2506870" cy="3376977"/>
          </a:xfrm>
        </p:grpSpPr>
        <p:pic>
          <p:nvPicPr>
            <p:cNvPr id="10245" name="Picture 29" descr="Eatwell guide 2016 dairy items-3.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6044" y="3273380"/>
              <a:ext cx="1165759" cy="231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0" descr="Eatwell guide 2016 dairy items-4.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4372" y="4329004"/>
              <a:ext cx="909828" cy="144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1" descr="Eatwell guide 2016 dairy items-5.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5372" y="4916506"/>
              <a:ext cx="804538" cy="9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32" descr="Eatwell guide 2016 dairy items-2.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4467" y="5121898"/>
              <a:ext cx="1277775" cy="93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33" descr="Eatwell guide 2016 dairy items-1.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6504" y="5466786"/>
              <a:ext cx="1209189" cy="118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Oval Callout 8"/>
          <p:cNvSpPr/>
          <p:nvPr/>
        </p:nvSpPr>
        <p:spPr bwMode="auto">
          <a:xfrm>
            <a:off x="5408613" y="2205038"/>
            <a:ext cx="2482850" cy="1079500"/>
          </a:xfrm>
          <a:prstGeom prst="wedgeEllipseCallout">
            <a:avLst>
              <a:gd name="adj1" fmla="val 17606"/>
              <a:gd name="adj2" fmla="val 103984"/>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2993D1">
                    <a:lumMod val="75000"/>
                  </a:srgbClr>
                </a:solidFill>
                <a:latin typeface="Tahoma" panose="020B0604030504040204" pitchFamily="34" charset="0"/>
                <a:cs typeface="Tahoma" panose="020B0604030504040204" pitchFamily="34" charset="0"/>
              </a:rPr>
              <a:t>What can you see here?</a:t>
            </a:r>
          </a:p>
        </p:txBody>
      </p:sp>
    </p:spTree>
    <p:extLst>
      <p:ext uri="{BB962C8B-B14F-4D97-AF65-F5344CB8AC3E}">
        <p14:creationId xmlns:p14="http://schemas.microsoft.com/office/powerpoint/2010/main" val="62328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280988"/>
            <a:ext cx="4826000" cy="5235575"/>
          </a:xfrm>
          <a:prstGeom prst="roundRect">
            <a:avLst>
              <a:gd name="adj" fmla="val 9366"/>
            </a:avLst>
          </a:prstGeom>
          <a:solidFill>
            <a:srgbClr val="CCCCFF"/>
          </a:solidFill>
          <a:ln>
            <a:round/>
            <a:headEnd/>
            <a:tailEnd/>
          </a:ln>
        </p:spPr>
        <p:txBody>
          <a:bodyPr vert="horz" wrap="square" numCol="1" anchor="t" anchorCtr="0" compatLnSpc="1">
            <a:prstTxWarp prst="textNoShape">
              <a:avLst/>
            </a:prstTxWarp>
          </a:bodyPr>
          <a:lstStyle/>
          <a:p>
            <a:pPr>
              <a:buFont typeface="Arial" charset="0"/>
              <a:buNone/>
              <a:defRPr/>
            </a:pPr>
            <a:r>
              <a:rPr lang="en-GB" sz="2400" b="1" dirty="0" smtClean="0">
                <a:solidFill>
                  <a:srgbClr val="660066"/>
                </a:solidFill>
              </a:rPr>
              <a:t>Oils and spreads</a:t>
            </a:r>
          </a:p>
          <a:p>
            <a:pPr>
              <a:buFont typeface="Arial" charset="0"/>
              <a:buNone/>
              <a:defRPr/>
            </a:pPr>
            <a:endParaRPr lang="en-GB" sz="2400" b="1" dirty="0" smtClean="0">
              <a:solidFill>
                <a:srgbClr val="660066"/>
              </a:solidFill>
            </a:endParaRPr>
          </a:p>
          <a:p>
            <a:pPr marL="285750" indent="-285750">
              <a:buFont typeface="Arial" pitchFamily="34" charset="0"/>
              <a:buChar char="•"/>
              <a:defRPr/>
            </a:pPr>
            <a:r>
              <a:rPr lang="en-GB" dirty="0" smtClean="0">
                <a:solidFill>
                  <a:srgbClr val="660066"/>
                </a:solidFill>
              </a:rPr>
              <a:t>We only need a little fat for health </a:t>
            </a:r>
            <a:r>
              <a:rPr lang="en-GB" dirty="0">
                <a:solidFill>
                  <a:srgbClr val="660066"/>
                </a:solidFill>
              </a:rPr>
              <a:t>(</a:t>
            </a:r>
            <a:r>
              <a:rPr lang="en-GB" dirty="0" smtClean="0">
                <a:solidFill>
                  <a:srgbClr val="660066"/>
                </a:solidFill>
              </a:rPr>
              <a:t>generally, we </a:t>
            </a:r>
            <a:r>
              <a:rPr lang="en-GB" dirty="0">
                <a:solidFill>
                  <a:srgbClr val="660066"/>
                </a:solidFill>
              </a:rPr>
              <a:t>are eating too </a:t>
            </a:r>
            <a:r>
              <a:rPr lang="en-GB" dirty="0" smtClean="0">
                <a:solidFill>
                  <a:srgbClr val="660066"/>
                </a:solidFill>
              </a:rPr>
              <a:t>much saturated fat). </a:t>
            </a:r>
          </a:p>
          <a:p>
            <a:pPr marL="285750" indent="-285750">
              <a:buFont typeface="Arial" pitchFamily="34" charset="0"/>
              <a:buChar char="•"/>
              <a:defRPr/>
            </a:pPr>
            <a:endParaRPr lang="en-GB" dirty="0" smtClean="0">
              <a:solidFill>
                <a:srgbClr val="660066"/>
              </a:solidFill>
            </a:endParaRPr>
          </a:p>
          <a:p>
            <a:pPr marL="285750" indent="-285750">
              <a:buFont typeface="Arial" pitchFamily="34" charset="0"/>
              <a:buChar char="•"/>
              <a:defRPr/>
            </a:pPr>
            <a:r>
              <a:rPr lang="en-GB" dirty="0">
                <a:solidFill>
                  <a:srgbClr val="660066"/>
                </a:solidFill>
              </a:rPr>
              <a:t>Unsaturated fats </a:t>
            </a:r>
            <a:r>
              <a:rPr lang="en-GB" dirty="0" smtClean="0">
                <a:solidFill>
                  <a:srgbClr val="660066"/>
                </a:solidFill>
              </a:rPr>
              <a:t>are </a:t>
            </a:r>
            <a:r>
              <a:rPr lang="en-GB" dirty="0">
                <a:solidFill>
                  <a:srgbClr val="660066"/>
                </a:solidFill>
              </a:rPr>
              <a:t>healthier fats that are usually from plant sources and in liquid form as oil, for example vegetable oil, rapeseed oil and olive oil</a:t>
            </a:r>
            <a:r>
              <a:rPr lang="en-GB" dirty="0" smtClean="0">
                <a:solidFill>
                  <a:srgbClr val="660066"/>
                </a:solidFill>
              </a:rPr>
              <a:t>.</a:t>
            </a:r>
          </a:p>
          <a:p>
            <a:pPr marL="285750" indent="-285750">
              <a:buFont typeface="Arial" pitchFamily="34" charset="0"/>
              <a:buChar char="•"/>
              <a:defRPr/>
            </a:pPr>
            <a:endParaRPr lang="en-GB" dirty="0" smtClean="0">
              <a:solidFill>
                <a:srgbClr val="660066"/>
              </a:solidFill>
            </a:endParaRPr>
          </a:p>
          <a:p>
            <a:pPr marL="285750" indent="-285750">
              <a:buFont typeface="Arial" pitchFamily="34" charset="0"/>
              <a:buChar char="•"/>
              <a:defRPr/>
            </a:pPr>
            <a:r>
              <a:rPr lang="en-GB" dirty="0" smtClean="0">
                <a:solidFill>
                  <a:srgbClr val="660066"/>
                </a:solidFill>
              </a:rPr>
              <a:t>Choosing </a:t>
            </a:r>
            <a:r>
              <a:rPr lang="en-GB" dirty="0">
                <a:solidFill>
                  <a:srgbClr val="660066"/>
                </a:solidFill>
              </a:rPr>
              <a:t>lower fat </a:t>
            </a:r>
            <a:r>
              <a:rPr lang="en-GB" dirty="0" smtClean="0">
                <a:solidFill>
                  <a:srgbClr val="660066"/>
                </a:solidFill>
              </a:rPr>
              <a:t>spreads is </a:t>
            </a:r>
            <a:r>
              <a:rPr lang="en-GB" dirty="0">
                <a:solidFill>
                  <a:srgbClr val="660066"/>
                </a:solidFill>
              </a:rPr>
              <a:t>a good way </a:t>
            </a:r>
            <a:r>
              <a:rPr lang="en-GB" dirty="0" smtClean="0">
                <a:solidFill>
                  <a:srgbClr val="660066"/>
                </a:solidFill>
              </a:rPr>
              <a:t>to reduce saturated </a:t>
            </a:r>
            <a:r>
              <a:rPr lang="en-GB" dirty="0">
                <a:solidFill>
                  <a:srgbClr val="660066"/>
                </a:solidFill>
              </a:rPr>
              <a:t>fat intake</a:t>
            </a:r>
            <a:r>
              <a:rPr lang="en-GB" dirty="0" smtClean="0">
                <a:solidFill>
                  <a:srgbClr val="660066"/>
                </a:solidFill>
              </a:rPr>
              <a:t>.</a:t>
            </a:r>
            <a:endParaRPr lang="en-GB" dirty="0">
              <a:solidFill>
                <a:srgbClr val="660066"/>
              </a:solidFill>
            </a:endParaRPr>
          </a:p>
        </p:txBody>
      </p:sp>
      <p:grpSp>
        <p:nvGrpSpPr>
          <p:cNvPr id="11267" name="Group 34"/>
          <p:cNvGrpSpPr>
            <a:grpSpLocks/>
          </p:cNvGrpSpPr>
          <p:nvPr/>
        </p:nvGrpSpPr>
        <p:grpSpPr bwMode="auto">
          <a:xfrm>
            <a:off x="5940425" y="3987800"/>
            <a:ext cx="2751138" cy="2655888"/>
            <a:chOff x="6859745" y="4544038"/>
            <a:chExt cx="758422" cy="878310"/>
          </a:xfrm>
        </p:grpSpPr>
        <p:pic>
          <p:nvPicPr>
            <p:cNvPr id="11270" name="Picture 35" descr="Eatwell guide 2016 oil items-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703" y="4544038"/>
              <a:ext cx="283464" cy="6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6" descr="Eatwell guide 2016 oil items-2.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9745" y="4773124"/>
              <a:ext cx="637032"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Oval Callout 5"/>
          <p:cNvSpPr/>
          <p:nvPr/>
        </p:nvSpPr>
        <p:spPr bwMode="auto">
          <a:xfrm>
            <a:off x="5151438" y="3789363"/>
            <a:ext cx="2300287" cy="1079500"/>
          </a:xfrm>
          <a:prstGeom prst="wedgeEllipseCallout">
            <a:avLst>
              <a:gd name="adj1" fmla="val 42812"/>
              <a:gd name="adj2" fmla="val 60671"/>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660066"/>
                </a:solidFill>
                <a:latin typeface="Tahoma" panose="020B0604030504040204" pitchFamily="34" charset="0"/>
                <a:cs typeface="Tahoma" panose="020B0604030504040204" pitchFamily="34" charset="0"/>
              </a:rPr>
              <a:t>What foods can you see here?</a:t>
            </a:r>
          </a:p>
        </p:txBody>
      </p:sp>
      <p:sp>
        <p:nvSpPr>
          <p:cNvPr id="7" name="Oval Callout 6"/>
          <p:cNvSpPr/>
          <p:nvPr/>
        </p:nvSpPr>
        <p:spPr bwMode="auto">
          <a:xfrm>
            <a:off x="5172075" y="1844675"/>
            <a:ext cx="3778250" cy="1404938"/>
          </a:xfrm>
          <a:prstGeom prst="wedgeEllipseCallout">
            <a:avLst>
              <a:gd name="adj1" fmla="val 47867"/>
              <a:gd name="adj2" fmla="val -6399"/>
            </a:avLst>
          </a:prstGeom>
          <a:solidFill>
            <a:srgbClr val="CCCCFF"/>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660066"/>
                </a:solidFill>
                <a:latin typeface="Tahoma" panose="020B0604030504040204" pitchFamily="34" charset="0"/>
                <a:cs typeface="Tahoma" panose="020B0604030504040204" pitchFamily="34" charset="0"/>
              </a:rPr>
              <a:t>Remember, all types of fat are high in energy and should be</a:t>
            </a:r>
          </a:p>
          <a:p>
            <a:pPr algn="ctr" fontAlgn="base">
              <a:spcBef>
                <a:spcPct val="0"/>
              </a:spcBef>
              <a:spcAft>
                <a:spcPct val="0"/>
              </a:spcAft>
              <a:defRPr/>
            </a:pPr>
            <a:r>
              <a:rPr lang="en-GB" sz="1600" b="1" dirty="0">
                <a:solidFill>
                  <a:srgbClr val="660066"/>
                </a:solidFill>
                <a:latin typeface="Tahoma" panose="020B0604030504040204" pitchFamily="34" charset="0"/>
                <a:cs typeface="Tahoma" panose="020B0604030504040204" pitchFamily="34" charset="0"/>
              </a:rPr>
              <a:t>     limited in the diet.</a:t>
            </a:r>
          </a:p>
        </p:txBody>
      </p:sp>
    </p:spTree>
    <p:extLst>
      <p:ext uri="{BB962C8B-B14F-4D97-AF65-F5344CB8AC3E}">
        <p14:creationId xmlns:p14="http://schemas.microsoft.com/office/powerpoint/2010/main" val="3019660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285750"/>
            <a:ext cx="4321175" cy="5113338"/>
          </a:xfrm>
          <a:prstGeom prst="roundRect">
            <a:avLst>
              <a:gd name="adj" fmla="val 9366"/>
            </a:avLst>
          </a:prstGeom>
          <a:solidFill>
            <a:schemeClr val="accent2"/>
          </a:solidFill>
          <a:ln>
            <a:round/>
            <a:headEnd/>
            <a:tailEnd/>
          </a:ln>
        </p:spPr>
        <p:txBody>
          <a:bodyPr vert="horz" wrap="square" numCol="1" anchor="t" anchorCtr="0" compatLnSpc="1">
            <a:prstTxWarp prst="textNoShape">
              <a:avLst/>
            </a:prstTxWarp>
          </a:bodyPr>
          <a:lstStyle/>
          <a:p>
            <a:pPr>
              <a:buFont typeface="Arial" charset="0"/>
              <a:buNone/>
              <a:defRPr/>
            </a:pPr>
            <a:r>
              <a:rPr lang="en-GB" sz="2400" b="1" dirty="0" smtClean="0">
                <a:solidFill>
                  <a:srgbClr val="333399"/>
                </a:solidFill>
              </a:rPr>
              <a:t>Hydration</a:t>
            </a:r>
          </a:p>
          <a:p>
            <a:pPr>
              <a:buFont typeface="Arial" charset="0"/>
              <a:buNone/>
              <a:defRPr/>
            </a:pPr>
            <a:endParaRPr lang="en-GB" sz="2400" b="1" dirty="0" smtClean="0">
              <a:solidFill>
                <a:srgbClr val="0070C0"/>
              </a:solidFill>
            </a:endParaRPr>
          </a:p>
          <a:p>
            <a:pPr marL="285750" indent="-285750">
              <a:buFont typeface="Arial" pitchFamily="34" charset="0"/>
              <a:buChar char="•"/>
              <a:defRPr/>
            </a:pPr>
            <a:r>
              <a:rPr lang="en-GB" dirty="0">
                <a:solidFill>
                  <a:srgbClr val="333399"/>
                </a:solidFill>
              </a:rPr>
              <a:t>Aim to drink 6-8 glasses of fluid every day. </a:t>
            </a:r>
            <a:endParaRPr lang="en-GB" dirty="0" smtClean="0">
              <a:solidFill>
                <a:srgbClr val="333399"/>
              </a:solidFill>
            </a:endParaRPr>
          </a:p>
          <a:p>
            <a:pPr marL="285750" indent="-285750">
              <a:buFont typeface="Arial" pitchFamily="34" charset="0"/>
              <a:buChar char="•"/>
              <a:defRPr/>
            </a:pPr>
            <a:endParaRPr lang="en-GB" dirty="0" smtClean="0">
              <a:solidFill>
                <a:srgbClr val="333399"/>
              </a:solidFill>
            </a:endParaRPr>
          </a:p>
          <a:p>
            <a:pPr marL="285750" indent="-285750">
              <a:buFont typeface="Arial" pitchFamily="34" charset="0"/>
              <a:buChar char="•"/>
              <a:defRPr/>
            </a:pPr>
            <a:r>
              <a:rPr lang="en-GB" dirty="0" smtClean="0">
                <a:solidFill>
                  <a:srgbClr val="333399"/>
                </a:solidFill>
              </a:rPr>
              <a:t>Water</a:t>
            </a:r>
            <a:r>
              <a:rPr lang="en-GB" dirty="0">
                <a:solidFill>
                  <a:srgbClr val="333399"/>
                </a:solidFill>
              </a:rPr>
              <a:t>, lower fat milk </a:t>
            </a:r>
            <a:r>
              <a:rPr lang="en-GB" dirty="0" smtClean="0">
                <a:solidFill>
                  <a:srgbClr val="333399"/>
                </a:solidFill>
              </a:rPr>
              <a:t>and sugar-free </a:t>
            </a:r>
            <a:r>
              <a:rPr lang="en-GB" dirty="0">
                <a:solidFill>
                  <a:srgbClr val="333399"/>
                </a:solidFill>
              </a:rPr>
              <a:t>drinks </a:t>
            </a:r>
            <a:r>
              <a:rPr lang="en-GB" dirty="0" smtClean="0">
                <a:solidFill>
                  <a:srgbClr val="333399"/>
                </a:solidFill>
              </a:rPr>
              <a:t>all </a:t>
            </a:r>
            <a:r>
              <a:rPr lang="en-GB" dirty="0">
                <a:solidFill>
                  <a:srgbClr val="333399"/>
                </a:solidFill>
              </a:rPr>
              <a:t>count</a:t>
            </a:r>
            <a:r>
              <a:rPr lang="en-GB" dirty="0" smtClean="0">
                <a:solidFill>
                  <a:srgbClr val="333399"/>
                </a:solidFill>
              </a:rPr>
              <a:t>. </a:t>
            </a:r>
          </a:p>
          <a:p>
            <a:pPr marL="285750" indent="-285750">
              <a:buFont typeface="Arial" pitchFamily="34" charset="0"/>
              <a:buChar char="•"/>
              <a:defRPr/>
            </a:pPr>
            <a:endParaRPr lang="en-GB" dirty="0" smtClean="0">
              <a:solidFill>
                <a:srgbClr val="333399"/>
              </a:solidFill>
            </a:endParaRPr>
          </a:p>
          <a:p>
            <a:pPr marL="285750" indent="-285750">
              <a:buFont typeface="Arial" pitchFamily="34" charset="0"/>
              <a:buChar char="•"/>
              <a:defRPr/>
            </a:pPr>
            <a:r>
              <a:rPr lang="en-GB" dirty="0" smtClean="0">
                <a:solidFill>
                  <a:srgbClr val="333399"/>
                </a:solidFill>
              </a:rPr>
              <a:t>Fruit </a:t>
            </a:r>
            <a:r>
              <a:rPr lang="en-GB" dirty="0">
                <a:solidFill>
                  <a:srgbClr val="333399"/>
                </a:solidFill>
              </a:rPr>
              <a:t>juice </a:t>
            </a:r>
            <a:r>
              <a:rPr lang="en-GB" dirty="0" smtClean="0">
                <a:solidFill>
                  <a:srgbClr val="333399"/>
                </a:solidFill>
              </a:rPr>
              <a:t>and smoothies </a:t>
            </a:r>
            <a:r>
              <a:rPr lang="en-GB" dirty="0">
                <a:solidFill>
                  <a:srgbClr val="333399"/>
                </a:solidFill>
              </a:rPr>
              <a:t>also count </a:t>
            </a:r>
            <a:r>
              <a:rPr lang="en-GB" dirty="0" smtClean="0">
                <a:solidFill>
                  <a:srgbClr val="333399"/>
                </a:solidFill>
              </a:rPr>
              <a:t>although they are </a:t>
            </a:r>
            <a:r>
              <a:rPr lang="en-GB" dirty="0">
                <a:solidFill>
                  <a:srgbClr val="333399"/>
                </a:solidFill>
              </a:rPr>
              <a:t>a source of free </a:t>
            </a:r>
            <a:r>
              <a:rPr lang="en-GB" dirty="0" smtClean="0">
                <a:solidFill>
                  <a:srgbClr val="333399"/>
                </a:solidFill>
              </a:rPr>
              <a:t>sugars so you </a:t>
            </a:r>
            <a:r>
              <a:rPr lang="en-GB" dirty="0">
                <a:solidFill>
                  <a:srgbClr val="333399"/>
                </a:solidFill>
              </a:rPr>
              <a:t>should limit </a:t>
            </a:r>
            <a:r>
              <a:rPr lang="en-GB" dirty="0" smtClean="0">
                <a:solidFill>
                  <a:srgbClr val="333399"/>
                </a:solidFill>
              </a:rPr>
              <a:t>them to no </a:t>
            </a:r>
            <a:r>
              <a:rPr lang="en-GB" dirty="0">
                <a:solidFill>
                  <a:srgbClr val="333399"/>
                </a:solidFill>
              </a:rPr>
              <a:t>more than a </a:t>
            </a:r>
            <a:r>
              <a:rPr lang="en-GB" dirty="0" smtClean="0">
                <a:solidFill>
                  <a:srgbClr val="333399"/>
                </a:solidFill>
              </a:rPr>
              <a:t>total </a:t>
            </a:r>
            <a:r>
              <a:rPr lang="en-GB" dirty="0">
                <a:solidFill>
                  <a:srgbClr val="333399"/>
                </a:solidFill>
              </a:rPr>
              <a:t>of 150ml per day</a:t>
            </a:r>
            <a:r>
              <a:rPr lang="en-GB" dirty="0" smtClean="0">
                <a:solidFill>
                  <a:srgbClr val="333399"/>
                </a:solidFill>
              </a:rPr>
              <a:t>.</a:t>
            </a:r>
          </a:p>
          <a:p>
            <a:pPr>
              <a:buFont typeface="Arial" charset="0"/>
              <a:buNone/>
              <a:defRPr/>
            </a:pPr>
            <a:endParaRPr lang="en-GB" dirty="0"/>
          </a:p>
          <a:p>
            <a:pPr>
              <a:buFont typeface="Arial" charset="0"/>
              <a:buNone/>
              <a:defRPr/>
            </a:pPr>
            <a:endParaRPr lang="en-GB" dirty="0"/>
          </a:p>
        </p:txBody>
      </p:sp>
      <p:sp>
        <p:nvSpPr>
          <p:cNvPr id="7" name="Oval Callout 6"/>
          <p:cNvSpPr/>
          <p:nvPr/>
        </p:nvSpPr>
        <p:spPr bwMode="auto">
          <a:xfrm>
            <a:off x="5076825" y="2565400"/>
            <a:ext cx="2770188" cy="1295400"/>
          </a:xfrm>
          <a:prstGeom prst="wedgeEllipseCallout">
            <a:avLst>
              <a:gd name="adj1" fmla="val 22360"/>
              <a:gd name="adj2" fmla="val 83311"/>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333399"/>
                </a:solidFill>
                <a:latin typeface="Tahoma" panose="020B0604030504040204" pitchFamily="34" charset="0"/>
                <a:cs typeface="Tahoma" panose="020B0604030504040204" pitchFamily="34" charset="0"/>
              </a:rPr>
              <a:t>What might be good drink choices?</a:t>
            </a:r>
          </a:p>
        </p:txBody>
      </p:sp>
      <p:pic>
        <p:nvPicPr>
          <p:cNvPr id="12292" name="Picture 3" descr="C:\Users\ctheobald\AppData\Local\Microsoft\Windows\Temporary Internet Files\Content.IE5\OEOVAM7C\1362589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3" y="5084763"/>
            <a:ext cx="8953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C:\Users\ctheobald\AppData\Local\Microsoft\Windows\Temporary Internet Files\Content.IE5\KA6WN9T7\orange-juice-orange-outline-tripl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88" y="5399088"/>
            <a:ext cx="5842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9" descr="Eatwell guide 2016 dairy items-3.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0600" y="4364038"/>
            <a:ext cx="10128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969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179388" y="301625"/>
            <a:ext cx="4427537" cy="4554538"/>
          </a:xfrm>
          <a:prstGeom prst="roundRect">
            <a:avLst>
              <a:gd name="adj" fmla="val 9366"/>
            </a:avLst>
          </a:prstGeom>
          <a:solidFill>
            <a:schemeClr val="accent2"/>
          </a:solidFill>
          <a:ln>
            <a:round/>
            <a:headEnd/>
            <a:tailEnd/>
          </a:ln>
        </p:spPr>
        <p:txBody>
          <a:bodyPr vert="horz" wrap="square" numCol="1" anchor="t" anchorCtr="0" compatLnSpc="1">
            <a:prstTxWarp prst="textNoShape">
              <a:avLst/>
            </a:prstTxWarp>
          </a:bodyPr>
          <a:lstStyle/>
          <a:p>
            <a:pPr>
              <a:buFont typeface="Arial" charset="0"/>
              <a:buNone/>
              <a:defRPr/>
            </a:pPr>
            <a:r>
              <a:rPr lang="en-GB" sz="2400" b="1" dirty="0" smtClean="0">
                <a:solidFill>
                  <a:srgbClr val="CC6600"/>
                </a:solidFill>
              </a:rPr>
              <a:t>Foods high in fat, salt and sugars</a:t>
            </a:r>
          </a:p>
          <a:p>
            <a:pPr>
              <a:buFont typeface="Arial" charset="0"/>
              <a:buNone/>
              <a:defRPr/>
            </a:pPr>
            <a:endParaRPr lang="en-GB" sz="2400" b="1" dirty="0" smtClean="0">
              <a:solidFill>
                <a:srgbClr val="CC6600"/>
              </a:solidFill>
            </a:endParaRPr>
          </a:p>
          <a:p>
            <a:pPr marL="285750" indent="-285750">
              <a:buFont typeface="Arial" pitchFamily="34" charset="0"/>
              <a:buChar char="•"/>
              <a:defRPr/>
            </a:pPr>
            <a:r>
              <a:rPr lang="en-GB" dirty="0" smtClean="0">
                <a:solidFill>
                  <a:srgbClr val="CC6600"/>
                </a:solidFill>
              </a:rPr>
              <a:t>Foods like chocolate</a:t>
            </a:r>
            <a:r>
              <a:rPr lang="en-GB" dirty="0">
                <a:solidFill>
                  <a:srgbClr val="CC6600"/>
                </a:solidFill>
              </a:rPr>
              <a:t>, cakes, biscuits, full-sugar soft </a:t>
            </a:r>
            <a:r>
              <a:rPr lang="en-GB" dirty="0" smtClean="0">
                <a:solidFill>
                  <a:srgbClr val="CC6600"/>
                </a:solidFill>
              </a:rPr>
              <a:t>drinks, butter </a:t>
            </a:r>
            <a:r>
              <a:rPr lang="en-GB" dirty="0">
                <a:solidFill>
                  <a:srgbClr val="CC6600"/>
                </a:solidFill>
              </a:rPr>
              <a:t>and </a:t>
            </a:r>
            <a:r>
              <a:rPr lang="en-GB" dirty="0" smtClean="0">
                <a:solidFill>
                  <a:srgbClr val="CC6600"/>
                </a:solidFill>
              </a:rPr>
              <a:t>ice-cream are </a:t>
            </a:r>
            <a:r>
              <a:rPr lang="en-GB" dirty="0">
                <a:solidFill>
                  <a:srgbClr val="CC6600"/>
                </a:solidFill>
              </a:rPr>
              <a:t>not needed </a:t>
            </a:r>
            <a:r>
              <a:rPr lang="en-GB" dirty="0" smtClean="0">
                <a:solidFill>
                  <a:srgbClr val="CC6600"/>
                </a:solidFill>
              </a:rPr>
              <a:t>for health.</a:t>
            </a:r>
          </a:p>
          <a:p>
            <a:pPr marL="285750" indent="-285750">
              <a:buFont typeface="Arial" pitchFamily="34" charset="0"/>
              <a:buChar char="•"/>
              <a:defRPr/>
            </a:pPr>
            <a:endParaRPr lang="en-GB" dirty="0" smtClean="0">
              <a:solidFill>
                <a:srgbClr val="CC6600"/>
              </a:solidFill>
            </a:endParaRPr>
          </a:p>
          <a:p>
            <a:pPr marL="285750" indent="-285750">
              <a:buFont typeface="Arial" pitchFamily="34" charset="0"/>
              <a:buChar char="•"/>
              <a:defRPr/>
            </a:pPr>
            <a:r>
              <a:rPr lang="en-GB" dirty="0">
                <a:solidFill>
                  <a:srgbClr val="CC6600"/>
                </a:solidFill>
              </a:rPr>
              <a:t>I</a:t>
            </a:r>
            <a:r>
              <a:rPr lang="en-GB" dirty="0" smtClean="0">
                <a:solidFill>
                  <a:srgbClr val="CC6600"/>
                </a:solidFill>
              </a:rPr>
              <a:t>f foods like these are eaten or drunk, it should only be occasionally and in small amounts. </a:t>
            </a:r>
          </a:p>
          <a:p>
            <a:pPr>
              <a:buFont typeface="Arial" charset="0"/>
              <a:buNone/>
              <a:defRPr/>
            </a:pPr>
            <a:endParaRPr lang="en-GB" dirty="0" smtClean="0">
              <a:solidFill>
                <a:srgbClr val="CC6600"/>
              </a:solidFill>
            </a:endParaRPr>
          </a:p>
        </p:txBody>
      </p:sp>
      <p:pic>
        <p:nvPicPr>
          <p:cNvPr id="13315" name="Picture 4" descr="Eatwell guide 2016 sugary items-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9713" y="4187825"/>
            <a:ext cx="11033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Eatwell guide 2016 sugary items-2.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3550" y="4176713"/>
            <a:ext cx="11684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Eatwell guide 2016 sugary items-4.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7650" y="5283200"/>
            <a:ext cx="9890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Eatwell guide 2016 sugary items-5.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48513" y="5119688"/>
            <a:ext cx="11969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Eatwell guide 2016 sugary items-6.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99163" y="4854575"/>
            <a:ext cx="11969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Eatwell guide 2016 sugary items-7.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6575" y="5348288"/>
            <a:ext cx="1196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Eatwell guide 2016 sugary items-3.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53350" y="5380038"/>
            <a:ext cx="13160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bwMode="auto">
          <a:xfrm>
            <a:off x="4914900" y="3500438"/>
            <a:ext cx="2482850" cy="1081087"/>
          </a:xfrm>
          <a:prstGeom prst="wedgeEllipseCallout">
            <a:avLst>
              <a:gd name="adj1" fmla="val 25740"/>
              <a:gd name="adj2" fmla="val 76421"/>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993300"/>
                </a:solidFill>
                <a:latin typeface="Tahoma" panose="020B0604030504040204" pitchFamily="34" charset="0"/>
                <a:cs typeface="Tahoma" panose="020B0604030504040204" pitchFamily="34" charset="0"/>
              </a:rPr>
              <a:t>What can you see here?</a:t>
            </a:r>
          </a:p>
        </p:txBody>
      </p:sp>
      <p:sp>
        <p:nvSpPr>
          <p:cNvPr id="13" name="Oval Callout 12"/>
          <p:cNvSpPr/>
          <p:nvPr/>
        </p:nvSpPr>
        <p:spPr bwMode="auto">
          <a:xfrm>
            <a:off x="4900613" y="1700213"/>
            <a:ext cx="3779837" cy="1404937"/>
          </a:xfrm>
          <a:prstGeom prst="wedgeEllipseCallout">
            <a:avLst>
              <a:gd name="adj1" fmla="val 47867"/>
              <a:gd name="adj2" fmla="val -6399"/>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993300"/>
                </a:solidFill>
                <a:latin typeface="Tahoma" panose="020B0604030504040204" pitchFamily="34" charset="0"/>
                <a:cs typeface="Tahoma" panose="020B0604030504040204" pitchFamily="34" charset="0"/>
              </a:rPr>
              <a:t>Check the label and avoid foods which are high in fat, salt and sugar!</a:t>
            </a:r>
          </a:p>
        </p:txBody>
      </p:sp>
    </p:spTree>
    <p:extLst>
      <p:ext uri="{BB962C8B-B14F-4D97-AF65-F5344CB8AC3E}">
        <p14:creationId xmlns:p14="http://schemas.microsoft.com/office/powerpoint/2010/main" val="4148709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
          <p:cNvSpPr>
            <a:spLocks noGrp="1"/>
          </p:cNvSpPr>
          <p:nvPr>
            <p:ph type="body" sz="quarter" idx="13"/>
          </p:nvPr>
        </p:nvSpPr>
        <p:spPr bwMode="auto">
          <a:xfrm>
            <a:off x="107950" y="115888"/>
            <a:ext cx="8928100" cy="6553200"/>
          </a:xfrm>
          <a:prstGeom prst="roundRect">
            <a:avLst>
              <a:gd name="adj" fmla="val 9366"/>
            </a:avLst>
          </a:prstGeom>
          <a:solidFill>
            <a:schemeClr val="accent2"/>
          </a:solidFill>
          <a:ln>
            <a:round/>
            <a:headEnd/>
            <a:tailEnd/>
          </a:ln>
        </p:spPr>
        <p:txBody>
          <a:bodyPr vert="horz" wrap="square" numCol="1" anchor="t" anchorCtr="0" compatLnSpc="1">
            <a:prstTxWarp prst="textNoShape">
              <a:avLst/>
            </a:prstTxWarp>
          </a:bodyPr>
          <a:lstStyle/>
          <a:p>
            <a:pPr eaLnBrk="1" hangingPunct="1">
              <a:spcBef>
                <a:spcPct val="0"/>
              </a:spcBef>
            </a:pPr>
            <a:r>
              <a:rPr lang="en-GB" altLang="en-US" sz="2400" b="1" smtClean="0"/>
              <a:t>Key message summary</a:t>
            </a:r>
          </a:p>
          <a:p>
            <a:pPr eaLnBrk="1" hangingPunct="1">
              <a:spcBef>
                <a:spcPct val="0"/>
              </a:spcBef>
            </a:pPr>
            <a:endParaRPr lang="en-GB" altLang="en-US" smtClean="0"/>
          </a:p>
          <a:p>
            <a:pPr eaLnBrk="1" hangingPunct="1">
              <a:spcBef>
                <a:spcPct val="0"/>
              </a:spcBef>
            </a:pPr>
            <a:r>
              <a:rPr lang="en-GB" altLang="en-US" smtClean="0"/>
              <a:t>		Eat at least 5 portions of a variety of fruit and 			vegetables every day.</a:t>
            </a:r>
          </a:p>
          <a:p>
            <a:pPr>
              <a:spcBef>
                <a:spcPct val="0"/>
              </a:spcBef>
            </a:pPr>
            <a:endParaRPr lang="en-GB" altLang="en-US" smtClean="0"/>
          </a:p>
          <a:p>
            <a:pPr>
              <a:spcBef>
                <a:spcPct val="0"/>
              </a:spcBef>
            </a:pPr>
            <a:r>
              <a:rPr lang="en-GB" altLang="en-US" smtClean="0"/>
              <a:t>		Base meals on potatoes, bread, rice, pasta or other 		starchy 	carbohydrates; choosing wholegrain versions 		where possible.</a:t>
            </a:r>
          </a:p>
          <a:p>
            <a:pPr>
              <a:spcBef>
                <a:spcPct val="0"/>
              </a:spcBef>
            </a:pPr>
            <a:endParaRPr lang="en-GB" altLang="en-US" smtClean="0"/>
          </a:p>
          <a:p>
            <a:pPr>
              <a:spcBef>
                <a:spcPct val="0"/>
              </a:spcBef>
            </a:pPr>
            <a:r>
              <a:rPr lang="en-GB" altLang="en-US" smtClean="0"/>
              <a:t>		Have some dairy or dairy alternatives (such as soya 		drinks); choosing lower fat and lower sugar options.</a:t>
            </a:r>
          </a:p>
          <a:p>
            <a:pPr>
              <a:spcBef>
                <a:spcPct val="0"/>
              </a:spcBef>
            </a:pPr>
            <a:endParaRPr lang="en-GB" altLang="en-US" smtClean="0"/>
          </a:p>
          <a:p>
            <a:pPr>
              <a:spcBef>
                <a:spcPct val="0"/>
              </a:spcBef>
            </a:pPr>
            <a:r>
              <a:rPr lang="en-GB" altLang="en-US" smtClean="0"/>
              <a:t>		Eat some beans, pulses, fish, eggs, meat and other 		proteins (including 2 portions of fish every week, one of 		which should be oily).</a:t>
            </a:r>
          </a:p>
          <a:p>
            <a:pPr>
              <a:spcBef>
                <a:spcPct val="0"/>
              </a:spcBef>
            </a:pPr>
            <a:endParaRPr lang="en-GB" altLang="en-US" smtClean="0"/>
          </a:p>
          <a:p>
            <a:pPr>
              <a:spcBef>
                <a:spcPct val="0"/>
              </a:spcBef>
            </a:pPr>
            <a:r>
              <a:rPr lang="en-GB" altLang="en-US" smtClean="0"/>
              <a:t>		Choose unsaturated oils and spreads and eat in small 		amounts.</a:t>
            </a:r>
          </a:p>
          <a:p>
            <a:pPr>
              <a:spcBef>
                <a:spcPct val="0"/>
              </a:spcBef>
            </a:pPr>
            <a:r>
              <a:rPr lang="en-GB" altLang="en-US" smtClean="0"/>
              <a:t>		</a:t>
            </a:r>
          </a:p>
          <a:p>
            <a:pPr>
              <a:spcBef>
                <a:spcPct val="0"/>
              </a:spcBef>
            </a:pPr>
            <a:r>
              <a:rPr lang="en-GB" altLang="en-US" smtClean="0"/>
              <a:t>		Drink 6-8 cups/glasses of fluid a day.	</a:t>
            </a:r>
          </a:p>
          <a:p>
            <a:pPr>
              <a:spcBef>
                <a:spcPct val="0"/>
              </a:spcBef>
            </a:pPr>
            <a:endParaRPr lang="en-GB" altLang="en-US" sz="1200" b="1" smtClean="0"/>
          </a:p>
          <a:p>
            <a:pPr>
              <a:spcBef>
                <a:spcPct val="0"/>
              </a:spcBef>
            </a:pPr>
            <a:r>
              <a:rPr lang="en-GB" altLang="en-US" sz="1300" b="1" smtClean="0"/>
              <a:t>  </a:t>
            </a:r>
          </a:p>
          <a:p>
            <a:pPr>
              <a:spcBef>
                <a:spcPct val="0"/>
              </a:spcBef>
            </a:pPr>
            <a:r>
              <a:rPr lang="en-GB" altLang="en-US" sz="1300" b="1" smtClean="0"/>
              <a:t> If consuming foods and drinks high in fat, salt or sugar have these less often and in small amounts.</a:t>
            </a:r>
            <a:endParaRPr lang="en-US" altLang="en-US" sz="1300" b="1" smtClean="0"/>
          </a:p>
        </p:txBody>
      </p:sp>
      <p:grpSp>
        <p:nvGrpSpPr>
          <p:cNvPr id="14339" name="Group 2"/>
          <p:cNvGrpSpPr>
            <a:grpSpLocks/>
          </p:cNvGrpSpPr>
          <p:nvPr/>
        </p:nvGrpSpPr>
        <p:grpSpPr bwMode="auto">
          <a:xfrm flipH="1">
            <a:off x="704850" y="976313"/>
            <a:ext cx="1320800" cy="725487"/>
            <a:chOff x="2328349" y="3516601"/>
            <a:chExt cx="6548672" cy="3341399"/>
          </a:xfrm>
        </p:grpSpPr>
        <p:pic>
          <p:nvPicPr>
            <p:cNvPr id="14371" name="Picture 3" descr="Eatwell guide 2016 VEG items-21.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221" y="3516601"/>
              <a:ext cx="1427116" cy="128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4" descr="Eatwell guide 2016 VEG items-18.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644742">
              <a:off x="3666625" y="4709418"/>
              <a:ext cx="1219200" cy="111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5" descr="Eatwell guide 2016 VEG items-12.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1293" y="5367815"/>
              <a:ext cx="1163307" cy="76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6" descr="Eatwell guide 2016 VEG items-6.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1890" y="3799128"/>
              <a:ext cx="1163307" cy="137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7" descr="Eatwell guide 2016 VEG items-1.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9948" y="4613881"/>
              <a:ext cx="1163307" cy="116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8" descr="Eatwell guide 2016 VEG items-2.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0773" y="5445291"/>
              <a:ext cx="926653" cy="116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9" descr="Eatwell guide 2016 VEG items-3.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643438">
              <a:off x="7585425" y="3887755"/>
              <a:ext cx="1127772" cy="18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10" descr="Eatwell guide 2016 VEG items-4.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21601" y="4447857"/>
              <a:ext cx="1163307" cy="98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11" descr="Eatwell guide 2016 VEG items-5.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33468">
              <a:off x="6092660" y="4295088"/>
              <a:ext cx="837158" cy="114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Picture 12" descr="Eatwell guide 2016 VEG items-7.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73219" y="5625689"/>
              <a:ext cx="1279638" cy="7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13" descr="Eatwell guide 2016 VEG items-14.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26131" y="5866067"/>
              <a:ext cx="1633416" cy="81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Picture 14" descr="Eatwell guide 2016 VEG items-11.ps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85518" y="4686149"/>
              <a:ext cx="1369099" cy="11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Picture 15" descr="Eatwell guide 2016 VEG items-15.ps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09865" y="4237252"/>
              <a:ext cx="1696489" cy="112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Picture 16" descr="Eatwell guide 2016 VEG items-13.ps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26754" y="4416059"/>
              <a:ext cx="1561317" cy="113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17" descr="Eatwell guide 2016 VEG items-9.psd"/>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678520" y="5576390"/>
              <a:ext cx="994952" cy="95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Picture 18" descr="Eatwell guide 2016 VEG items-8.psd"/>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258420" y="5402091"/>
              <a:ext cx="857903" cy="7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19" descr="Eatwell guide 2016 VEG items-10.psd"/>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52749" y="6135598"/>
              <a:ext cx="732769" cy="53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20" descr="Eatwell guide 2016 VEG items-16.psd"/>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657821" y="5494504"/>
              <a:ext cx="1219200" cy="86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Picture 21" descr="Eatwell guide 2016 VEG items-22.psd"/>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413039" y="5931408"/>
              <a:ext cx="1219200" cy="9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Picture 22" descr="Eatwell guide 2016 VEG items-17.psd"/>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328349" y="5318110"/>
              <a:ext cx="1791497" cy="1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23" descr="Eatwell guide 2016 VEG items-19.psd"/>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553205" y="5166950"/>
              <a:ext cx="1076289" cy="9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24" descr="Eatwell guide 2016 VEG items-20.psd"/>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028640" y="5277583"/>
              <a:ext cx="999080" cy="106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0" name="Group 25"/>
          <p:cNvGrpSpPr>
            <a:grpSpLocks/>
          </p:cNvGrpSpPr>
          <p:nvPr/>
        </p:nvGrpSpPr>
        <p:grpSpPr bwMode="auto">
          <a:xfrm flipH="1">
            <a:off x="747713" y="1844675"/>
            <a:ext cx="1371600" cy="855663"/>
            <a:chOff x="2915891" y="3118700"/>
            <a:chExt cx="5893597" cy="3590241"/>
          </a:xfrm>
        </p:grpSpPr>
        <p:pic>
          <p:nvPicPr>
            <p:cNvPr id="14361" name="Picture 26" descr="Eatwell guide 2016 CARBS items-2.psd"/>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237263" y="4055642"/>
              <a:ext cx="1219200" cy="158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descr="Eatwell guide 2016 CARBS items-3.psd"/>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600746" y="4921873"/>
              <a:ext cx="1006414" cy="139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28" descr="Eatwell guide 2016 CARBS items-1.psd"/>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731775" y="3237094"/>
              <a:ext cx="1482945" cy="16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29" descr="Eatwell guide 2016 CARBS items-6.psd"/>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210346" y="4303864"/>
              <a:ext cx="1850746" cy="191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0" descr="Eatwell guide 2016 CARBS items-7.psd"/>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835135" y="4683080"/>
              <a:ext cx="807748" cy="119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1" descr="Eatwell guide 2016 CARBS items-8.psd"/>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620796" y="5002492"/>
              <a:ext cx="888523" cy="130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2" descr="Eatwell guide 2016 CARBS items-5.psd"/>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872379" y="3118700"/>
              <a:ext cx="937109" cy="151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33" descr="Eatwell guide 2016 CARBS items-4.psd"/>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527886" y="5262765"/>
              <a:ext cx="1529542" cy="112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34" descr="Eatwell guide 2016 CARBS items-10.psd"/>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2915891" y="5774012"/>
              <a:ext cx="1044698" cy="93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35" descr="Eatwell guide 2016 CARBS items-9.psd"/>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5453971" y="5640602"/>
              <a:ext cx="1682496" cy="9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1" name="Group 1"/>
          <p:cNvGrpSpPr>
            <a:grpSpLocks/>
          </p:cNvGrpSpPr>
          <p:nvPr/>
        </p:nvGrpSpPr>
        <p:grpSpPr bwMode="auto">
          <a:xfrm>
            <a:off x="812800" y="2801938"/>
            <a:ext cx="1135063" cy="727075"/>
            <a:chOff x="2195094" y="2782638"/>
            <a:chExt cx="3172191" cy="2034049"/>
          </a:xfrm>
        </p:grpSpPr>
        <p:pic>
          <p:nvPicPr>
            <p:cNvPr id="14356" name="Picture 37" descr="Eatwell guide 2016 dairy items-3.psd"/>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195094" y="2782638"/>
              <a:ext cx="1249060" cy="18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38" descr="Eatwell guide 2016 dairy items-4.psd"/>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3023364" y="3508605"/>
              <a:ext cx="974841" cy="113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39" descr="Eatwell guide 2016 dairy items-5.psd"/>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499758" y="3911243"/>
              <a:ext cx="862027" cy="7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40" descr="Eatwell guide 2016 dairy items-2.psd"/>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3998205" y="4078164"/>
              <a:ext cx="1369080" cy="73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41" descr="Eatwell guide 2016 dairy items-1.psd"/>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4071692" y="3685582"/>
              <a:ext cx="1057705" cy="76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2" name="Group 1"/>
          <p:cNvGrpSpPr>
            <a:grpSpLocks/>
          </p:cNvGrpSpPr>
          <p:nvPr/>
        </p:nvGrpSpPr>
        <p:grpSpPr bwMode="auto">
          <a:xfrm>
            <a:off x="692150" y="3621088"/>
            <a:ext cx="1643063" cy="898525"/>
            <a:chOff x="4091359" y="1944147"/>
            <a:chExt cx="4157522" cy="2276318"/>
          </a:xfrm>
        </p:grpSpPr>
        <p:pic>
          <p:nvPicPr>
            <p:cNvPr id="14347" name="Picture 14" descr="Eatwell guide 2016 meat-fish items-10.psd"/>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4091359" y="1944147"/>
              <a:ext cx="1026065" cy="124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0" descr="Eatwell guide 2016 meat-fish items-9.psd"/>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4308148" y="2983850"/>
              <a:ext cx="857577" cy="112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1" descr="Eatwell guide 2016 meat-fish items-3.psd"/>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4860032" y="3192864"/>
              <a:ext cx="1067672" cy="93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2" descr="Eatwell guide 2016 meat-fish items-2.psd"/>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5393868" y="3409598"/>
              <a:ext cx="1605265" cy="6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4" descr="Eatwell guide 2016 meat-fish items-1.psd"/>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6313089" y="3013456"/>
              <a:ext cx="949789" cy="80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6" descr="Eatwell guide 2016 meat-fish items-6.psd"/>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6999133" y="2864951"/>
              <a:ext cx="1249748" cy="10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7" descr="Eatwell guide 2016 meat-fish items-7.psd"/>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6431066" y="3310135"/>
              <a:ext cx="1136134" cy="91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8" descr="Eatwell guide 2016 meat-fish items-8.psd"/>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860032" y="2439690"/>
              <a:ext cx="1465232" cy="121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3" descr="Eatwell guide 2016 meat-fish items-4.psd"/>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5745464" y="2454901"/>
              <a:ext cx="902072" cy="105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3" name="Group 2"/>
          <p:cNvGrpSpPr>
            <a:grpSpLocks/>
          </p:cNvGrpSpPr>
          <p:nvPr/>
        </p:nvGrpSpPr>
        <p:grpSpPr bwMode="auto">
          <a:xfrm>
            <a:off x="1065213" y="4567238"/>
            <a:ext cx="692150" cy="947737"/>
            <a:chOff x="3324311" y="2488928"/>
            <a:chExt cx="1449338" cy="1988707"/>
          </a:xfrm>
        </p:grpSpPr>
        <p:pic>
          <p:nvPicPr>
            <p:cNvPr id="14345" name="Picture 35" descr="Eatwell guide 2016 oil items-1.psd"/>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3324311" y="2488928"/>
              <a:ext cx="716156" cy="164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6" descr="Eatwell guide 2016 oil items-2.psd"/>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3361125" y="3037868"/>
              <a:ext cx="1412524" cy="143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4" name="Picture 8" descr="water.psd"/>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1082675" y="5434013"/>
            <a:ext cx="4349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05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4" y="1997034"/>
            <a:ext cx="9160718" cy="484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 Diagonal Corner Rectangle 3"/>
          <p:cNvSpPr/>
          <p:nvPr/>
        </p:nvSpPr>
        <p:spPr>
          <a:xfrm>
            <a:off x="-612576" y="0"/>
            <a:ext cx="10369152" cy="423992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ahoma" panose="020B0604030504040204" pitchFamily="34" charset="0"/>
            </a:endParaRPr>
          </a:p>
        </p:txBody>
      </p:sp>
      <p:sp>
        <p:nvSpPr>
          <p:cNvPr id="5" name="TextBox 4"/>
          <p:cNvSpPr txBox="1"/>
          <p:nvPr/>
        </p:nvSpPr>
        <p:spPr>
          <a:xfrm>
            <a:off x="251520" y="561030"/>
            <a:ext cx="8640960" cy="3724096"/>
          </a:xfrm>
          <a:prstGeom prst="rect">
            <a:avLst/>
          </a:prstGeom>
          <a:noFill/>
          <a:ln>
            <a:noFill/>
          </a:ln>
        </p:spPr>
        <p:txBody>
          <a:bodyPr wrap="square" rtlCol="0">
            <a:spAutoFit/>
          </a:bodyPr>
          <a:lstStyle/>
          <a:p>
            <a:pPr algn="ctr"/>
            <a:r>
              <a:rPr lang="en-GB" sz="3200" b="1" dirty="0" smtClean="0">
                <a:solidFill>
                  <a:srgbClr val="E85803"/>
                </a:solidFill>
                <a:latin typeface="Tahoma" panose="020B0604030504040204" pitchFamily="34" charset="0"/>
              </a:rPr>
              <a:t>Seasonality and Lifecycles</a:t>
            </a:r>
          </a:p>
          <a:p>
            <a:pPr algn="ctr"/>
            <a:endParaRPr lang="en-GB" dirty="0" smtClean="0">
              <a:solidFill>
                <a:srgbClr val="FF0000"/>
              </a:solidFill>
              <a:latin typeface="Tahoma" panose="020B0604030504040204" pitchFamily="34" charset="0"/>
            </a:endParaRPr>
          </a:p>
          <a:p>
            <a:pPr algn="ctr"/>
            <a:r>
              <a:rPr lang="en-GB" dirty="0" smtClean="0">
                <a:latin typeface="Tahoma" panose="020B0604030504040204" pitchFamily="34" charset="0"/>
              </a:rPr>
              <a:t>Different </a:t>
            </a:r>
            <a:r>
              <a:rPr lang="en-GB" dirty="0">
                <a:latin typeface="Tahoma" panose="020B0604030504040204" pitchFamily="34" charset="0"/>
              </a:rPr>
              <a:t>fruit and vegetables grow and can be harvested at different times of the year. When designing our recipes, we need to consider which vegetables will be readily available at this time of year.</a:t>
            </a:r>
          </a:p>
          <a:p>
            <a:pPr algn="ctr"/>
            <a:r>
              <a:rPr lang="en-GB" dirty="0" smtClean="0">
                <a:latin typeface="Tahoma" panose="020B0604030504040204" pitchFamily="34" charset="0"/>
              </a:rPr>
              <a:t>Eating </a:t>
            </a:r>
            <a:r>
              <a:rPr lang="en-GB" dirty="0">
                <a:latin typeface="Tahoma" panose="020B0604030504040204" pitchFamily="34" charset="0"/>
              </a:rPr>
              <a:t>foods when they are in season means that we can support British farmers and growers by buying their produce.</a:t>
            </a:r>
          </a:p>
          <a:p>
            <a:pPr algn="ctr"/>
            <a:r>
              <a:rPr lang="en-GB" dirty="0" smtClean="0">
                <a:latin typeface="Tahoma" panose="020B0604030504040204" pitchFamily="34" charset="0"/>
              </a:rPr>
              <a:t>If </a:t>
            </a:r>
            <a:r>
              <a:rPr lang="en-GB" dirty="0">
                <a:latin typeface="Tahoma" panose="020B0604030504040204" pitchFamily="34" charset="0"/>
              </a:rPr>
              <a:t>we want to buy food that is not in season in Britain, it has to be imported from other countries. The further our food travels, the more of a negative impact it has on the environment.</a:t>
            </a:r>
          </a:p>
          <a:p>
            <a:pPr marL="342900" indent="-342900" algn="ctr">
              <a:buFontTx/>
              <a:buChar char="-"/>
            </a:pPr>
            <a:endParaRPr lang="en-GB" sz="1400" dirty="0" smtClean="0">
              <a:solidFill>
                <a:srgbClr val="4F81BD"/>
              </a:solidFill>
              <a:latin typeface="Tahoma" panose="020B0604030504040204" pitchFamily="34" charset="0"/>
            </a:endParaRPr>
          </a:p>
          <a:p>
            <a:pPr marL="342900" indent="-342900" algn="ctr">
              <a:buFontTx/>
              <a:buChar char="-"/>
            </a:pPr>
            <a:endParaRPr lang="en-GB" sz="2400" dirty="0">
              <a:solidFill>
                <a:srgbClr val="4F81BD"/>
              </a:solidFill>
              <a:latin typeface="Tahom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541142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260648"/>
            <a:ext cx="8194608" cy="640871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ahoma" panose="020B0604030504040204" pitchFamily="34" charset="0"/>
            </a:endParaRPr>
          </a:p>
        </p:txBody>
      </p:sp>
      <p:sp>
        <p:nvSpPr>
          <p:cNvPr id="6" name="TextBox 5"/>
          <p:cNvSpPr txBox="1"/>
          <p:nvPr/>
        </p:nvSpPr>
        <p:spPr>
          <a:xfrm>
            <a:off x="690720" y="764704"/>
            <a:ext cx="7776864" cy="2862322"/>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Your task</a:t>
            </a:r>
            <a:endParaRPr lang="en-GB" b="1" dirty="0" smtClean="0">
              <a:solidFill>
                <a:srgbClr val="E85803"/>
              </a:solidFill>
              <a:latin typeface="Tahoma" panose="020B0604030504040204" pitchFamily="34" charset="0"/>
            </a:endParaRPr>
          </a:p>
          <a:p>
            <a:pPr marL="342900" indent="-342900" algn="ctr">
              <a:lnSpc>
                <a:spcPct val="150000"/>
              </a:lnSpc>
              <a:buFont typeface="Arial" panose="020B0604020202020204" pitchFamily="34" charset="0"/>
              <a:buChar char="•"/>
            </a:pPr>
            <a:r>
              <a:rPr lang="en-GB" sz="2400" dirty="0" smtClean="0">
                <a:latin typeface="Tahoma" panose="020B0604030504040204" pitchFamily="34" charset="0"/>
              </a:rPr>
              <a:t>With your group, </a:t>
            </a:r>
            <a:r>
              <a:rPr lang="en-GB" sz="2400" dirty="0">
                <a:latin typeface="Tahoma" panose="020B0604030504040204" pitchFamily="34" charset="0"/>
              </a:rPr>
              <a:t>brainstorm </a:t>
            </a:r>
            <a:r>
              <a:rPr lang="en-GB" sz="2400" dirty="0" smtClean="0">
                <a:latin typeface="Tahoma" panose="020B0604030504040204" pitchFamily="34" charset="0"/>
              </a:rPr>
              <a:t>ideas for </a:t>
            </a:r>
            <a:r>
              <a:rPr lang="en-GB" sz="2400" dirty="0">
                <a:latin typeface="Tahoma" panose="020B0604030504040204" pitchFamily="34" charset="0"/>
              </a:rPr>
              <a:t>healthy fillings that </a:t>
            </a:r>
            <a:r>
              <a:rPr lang="en-GB" sz="2400" dirty="0" smtClean="0">
                <a:latin typeface="Tahoma" panose="020B0604030504040204" pitchFamily="34" charset="0"/>
              </a:rPr>
              <a:t>you </a:t>
            </a:r>
            <a:r>
              <a:rPr lang="en-GB" sz="2400" dirty="0">
                <a:latin typeface="Tahoma" panose="020B0604030504040204" pitchFamily="34" charset="0"/>
              </a:rPr>
              <a:t>could add to </a:t>
            </a:r>
            <a:r>
              <a:rPr lang="en-GB" sz="2400" dirty="0" smtClean="0">
                <a:latin typeface="Tahoma" panose="020B0604030504040204" pitchFamily="34" charset="0"/>
              </a:rPr>
              <a:t>your tartlet or breakfast drink. </a:t>
            </a:r>
            <a:endParaRPr lang="en-GB" sz="2400" dirty="0">
              <a:latin typeface="Tahoma" panose="020B0604030504040204" pitchFamily="34" charset="0"/>
            </a:endParaRPr>
          </a:p>
          <a:p>
            <a:pPr marL="342900" indent="-342900" algn="ctr">
              <a:lnSpc>
                <a:spcPct val="150000"/>
              </a:lnSpc>
              <a:buFont typeface="Arial" panose="020B0604020202020204" pitchFamily="34" charset="0"/>
              <a:buChar char="•"/>
            </a:pPr>
            <a:r>
              <a:rPr lang="en-GB" sz="2400" dirty="0">
                <a:latin typeface="Tahoma" panose="020B0604030504040204" pitchFamily="34" charset="0"/>
              </a:rPr>
              <a:t>T</a:t>
            </a:r>
            <a:r>
              <a:rPr lang="en-GB" sz="2400" dirty="0" smtClean="0">
                <a:latin typeface="Tahoma" panose="020B0604030504040204" pitchFamily="34" charset="0"/>
              </a:rPr>
              <a:t>hink </a:t>
            </a:r>
            <a:r>
              <a:rPr lang="en-GB" sz="2400" dirty="0">
                <a:latin typeface="Tahoma" panose="020B0604030504040204" pitchFamily="34" charset="0"/>
              </a:rPr>
              <a:t>about </a:t>
            </a:r>
            <a:r>
              <a:rPr lang="en-GB" sz="2400" dirty="0" smtClean="0">
                <a:latin typeface="Tahoma" panose="020B0604030504040204" pitchFamily="34" charset="0"/>
              </a:rPr>
              <a:t>the </a:t>
            </a:r>
            <a:r>
              <a:rPr lang="en-GB" sz="2400" dirty="0">
                <a:latin typeface="Tahoma" panose="020B0604030504040204" pitchFamily="34" charset="0"/>
              </a:rPr>
              <a:t>nutritional requirements </a:t>
            </a:r>
            <a:r>
              <a:rPr lang="en-GB" sz="2400" dirty="0" smtClean="0">
                <a:latin typeface="Tahoma" panose="020B0604030504040204" pitchFamily="34" charset="0"/>
              </a:rPr>
              <a:t>that need to be met and consider </a:t>
            </a:r>
            <a:r>
              <a:rPr lang="en-GB" sz="2400" b="1" dirty="0" smtClean="0">
                <a:solidFill>
                  <a:srgbClr val="E85803"/>
                </a:solidFill>
                <a:latin typeface="Tahoma" panose="020B0604030504040204" pitchFamily="34" charset="0"/>
              </a:rPr>
              <a:t>seasonality.</a:t>
            </a:r>
            <a:endParaRPr lang="en-GB" sz="2400" b="1" dirty="0">
              <a:solidFill>
                <a:srgbClr val="E85803"/>
              </a:solidFill>
              <a:latin typeface="Tahoma" panose="020B0604030504040204" pitchFamily="34" charset="0"/>
            </a:endParaRPr>
          </a:p>
        </p:txBody>
      </p:sp>
      <p:pic>
        <p:nvPicPr>
          <p:cNvPr id="2050" name="Picture 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22762" y="3722642"/>
            <a:ext cx="5512780" cy="275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893104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5328592"/>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ahoma" panose="020B0604030504040204" pitchFamily="34" charset="0"/>
            </a:endParaRPr>
          </a:p>
        </p:txBody>
      </p:sp>
      <p:sp>
        <p:nvSpPr>
          <p:cNvPr id="5" name="TextBox 4"/>
          <p:cNvSpPr txBox="1"/>
          <p:nvPr/>
        </p:nvSpPr>
        <p:spPr>
          <a:xfrm>
            <a:off x="971599" y="1124744"/>
            <a:ext cx="7272808" cy="2862322"/>
          </a:xfrm>
          <a:prstGeom prst="rect">
            <a:avLst/>
          </a:prstGeom>
          <a:noFill/>
          <a:ln>
            <a:noFill/>
          </a:ln>
        </p:spPr>
        <p:txBody>
          <a:bodyPr wrap="square" rtlCol="0">
            <a:spAutoFit/>
          </a:bodyPr>
          <a:lstStyle/>
          <a:p>
            <a:pPr algn="ctr"/>
            <a:r>
              <a:rPr lang="en-GB" sz="2400" dirty="0">
                <a:latin typeface="Tahoma" panose="020B0604030504040204" pitchFamily="34" charset="0"/>
              </a:rPr>
              <a:t>T</a:t>
            </a:r>
            <a:r>
              <a:rPr lang="en-GB" sz="2400" dirty="0" smtClean="0">
                <a:latin typeface="Tahoma" panose="020B0604030504040204" pitchFamily="34" charset="0"/>
              </a:rPr>
              <a:t>o help us set up our farm shop business, we need to </a:t>
            </a:r>
            <a:r>
              <a:rPr lang="en-GB" sz="2400" dirty="0">
                <a:latin typeface="Tahoma" panose="020B0604030504040204" pitchFamily="34" charset="0"/>
              </a:rPr>
              <a:t>learn </a:t>
            </a:r>
            <a:r>
              <a:rPr lang="en-GB" sz="2400" dirty="0" smtClean="0">
                <a:latin typeface="Tahoma" panose="020B0604030504040204" pitchFamily="34" charset="0"/>
              </a:rPr>
              <a:t>about where our food comes from and how to make sure we make a food product that will help our customers to have a healthy, balanced diet.</a:t>
            </a:r>
          </a:p>
          <a:p>
            <a:pPr algn="ctr"/>
            <a:endParaRPr lang="en-GB" sz="2800" dirty="0" smtClean="0">
              <a:latin typeface="Tahoma" panose="020B0604030504040204" pitchFamily="34" charset="0"/>
            </a:endParaRPr>
          </a:p>
          <a:p>
            <a:pPr algn="ctr"/>
            <a:r>
              <a:rPr lang="en-GB" sz="2800" b="1" dirty="0" smtClean="0">
                <a:solidFill>
                  <a:srgbClr val="E85803"/>
                </a:solidFill>
                <a:latin typeface="Tahoma" panose="020B0604030504040204" pitchFamily="34" charset="0"/>
              </a:rPr>
              <a:t>Talk to your group: </a:t>
            </a:r>
            <a:r>
              <a:rPr lang="en-GB" sz="2800" dirty="0" smtClean="0">
                <a:solidFill>
                  <a:srgbClr val="E85803"/>
                </a:solidFill>
                <a:latin typeface="Tahoma" panose="020B0604030504040204" pitchFamily="34" charset="0"/>
              </a:rPr>
              <a:t>what  ingredients can we grow ourselves?</a:t>
            </a:r>
            <a:endParaRPr lang="en-GB" sz="2800" dirty="0">
              <a:solidFill>
                <a:srgbClr val="E85803"/>
              </a:solidFill>
              <a:latin typeface="Tahoma" panose="020B060403050404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143" y="4437112"/>
            <a:ext cx="3312368" cy="220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7582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43924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ahoma" panose="020B0604030504040204" pitchFamily="34" charset="0"/>
            </a:endParaRPr>
          </a:p>
        </p:txBody>
      </p:sp>
      <p:sp>
        <p:nvSpPr>
          <p:cNvPr id="5" name="TextBox 4"/>
          <p:cNvSpPr txBox="1"/>
          <p:nvPr/>
        </p:nvSpPr>
        <p:spPr>
          <a:xfrm>
            <a:off x="971599" y="1124744"/>
            <a:ext cx="7272808" cy="1384995"/>
          </a:xfrm>
          <a:prstGeom prst="rect">
            <a:avLst/>
          </a:prstGeom>
          <a:noFill/>
          <a:ln>
            <a:noFill/>
          </a:ln>
        </p:spPr>
        <p:txBody>
          <a:bodyPr wrap="square" rtlCol="0">
            <a:spAutoFit/>
          </a:bodyPr>
          <a:lstStyle/>
          <a:p>
            <a:pPr algn="ctr"/>
            <a:r>
              <a:rPr lang="en-GB" sz="2800" b="1" dirty="0" smtClean="0">
                <a:solidFill>
                  <a:srgbClr val="E85803"/>
                </a:solidFill>
                <a:latin typeface="Tahoma" panose="020B0604030504040204" pitchFamily="34" charset="0"/>
              </a:rPr>
              <a:t>Which ingredients can we grow ourselves?</a:t>
            </a:r>
          </a:p>
          <a:p>
            <a:pPr algn="ctr"/>
            <a:endParaRPr lang="en-GB" sz="2800" dirty="0">
              <a:solidFill>
                <a:srgbClr val="FF0000"/>
              </a:solidFill>
              <a:latin typeface="Tahoma" panose="020B060403050404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528963"/>
            <a:ext cx="2088232" cy="31294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25" t="11782"/>
          <a:stretch/>
        </p:blipFill>
        <p:spPr bwMode="auto">
          <a:xfrm>
            <a:off x="2233409" y="2315342"/>
            <a:ext cx="2051650" cy="32391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813"/>
          <a:stretch/>
        </p:blipFill>
        <p:spPr bwMode="auto">
          <a:xfrm>
            <a:off x="3635896" y="4581127"/>
            <a:ext cx="3024335" cy="23825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584158"/>
            <a:ext cx="3278002" cy="21882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5" y="2315342"/>
            <a:ext cx="3074642" cy="20497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9837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539552" y="908720"/>
            <a:ext cx="8064895" cy="43924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ahoma" panose="020B0604030504040204" pitchFamily="34" charset="0"/>
            </a:endParaRPr>
          </a:p>
        </p:txBody>
      </p:sp>
      <p:sp>
        <p:nvSpPr>
          <p:cNvPr id="5" name="TextBox 4"/>
          <p:cNvSpPr txBox="1"/>
          <p:nvPr/>
        </p:nvSpPr>
        <p:spPr>
          <a:xfrm>
            <a:off x="827584" y="1628800"/>
            <a:ext cx="7272808" cy="3293209"/>
          </a:xfrm>
          <a:prstGeom prst="rect">
            <a:avLst/>
          </a:prstGeom>
          <a:noFill/>
          <a:ln>
            <a:noFill/>
          </a:ln>
        </p:spPr>
        <p:txBody>
          <a:bodyPr wrap="square" rtlCol="0">
            <a:spAutoFit/>
          </a:bodyPr>
          <a:lstStyle/>
          <a:p>
            <a:pPr algn="ctr"/>
            <a:r>
              <a:rPr lang="en-GB" sz="2800" b="1" dirty="0" smtClean="0">
                <a:solidFill>
                  <a:srgbClr val="E85803"/>
                </a:solidFill>
                <a:latin typeface="Tahoma" panose="020B0604030504040204" pitchFamily="34" charset="0"/>
              </a:rPr>
              <a:t>Many fruit and vegetables can be grown in this country from seeds.</a:t>
            </a:r>
          </a:p>
          <a:p>
            <a:pPr algn="ctr"/>
            <a:endParaRPr lang="en-GB" sz="2800" dirty="0">
              <a:solidFill>
                <a:srgbClr val="FF0000"/>
              </a:solidFill>
              <a:latin typeface="Tahoma" panose="020B0604030504040204" pitchFamily="34" charset="0"/>
            </a:endParaRPr>
          </a:p>
          <a:p>
            <a:pPr algn="ctr"/>
            <a:r>
              <a:rPr lang="en-GB" sz="2400" dirty="0" smtClean="0">
                <a:latin typeface="Tahoma" panose="020B0604030504040204" pitchFamily="34" charset="0"/>
              </a:rPr>
              <a:t>Talk to your business group: </a:t>
            </a:r>
            <a:r>
              <a:rPr lang="en-GB" sz="2400" dirty="0">
                <a:latin typeface="Tahoma" panose="020B0604030504040204" pitchFamily="34" charset="0"/>
              </a:rPr>
              <a:t>c</a:t>
            </a:r>
            <a:r>
              <a:rPr lang="en-GB" sz="2400" dirty="0" smtClean="0">
                <a:latin typeface="Tahoma" panose="020B0604030504040204" pitchFamily="34" charset="0"/>
              </a:rPr>
              <a:t>an you name any?</a:t>
            </a:r>
          </a:p>
          <a:p>
            <a:pPr algn="ctr"/>
            <a:endParaRPr lang="en-GB" sz="2400" dirty="0">
              <a:latin typeface="Tahoma" panose="020B0604030504040204" pitchFamily="34" charset="0"/>
            </a:endParaRPr>
          </a:p>
          <a:p>
            <a:pPr algn="ctr"/>
            <a:r>
              <a:rPr lang="en-GB" sz="2400" dirty="0">
                <a:latin typeface="Tahoma" panose="020B0604030504040204" pitchFamily="34" charset="0"/>
              </a:rPr>
              <a:t>Why can’t we grow all types of fruit and vegetables in the </a:t>
            </a:r>
            <a:r>
              <a:rPr lang="en-GB" sz="2400" dirty="0" smtClean="0">
                <a:latin typeface="Tahoma" panose="020B0604030504040204" pitchFamily="34" charset="0"/>
              </a:rPr>
              <a:t>U</a:t>
            </a:r>
            <a:r>
              <a:rPr lang="en-GB" sz="2400" dirty="0">
                <a:latin typeface="Tahoma" panose="020B0604030504040204" pitchFamily="34" charset="0"/>
              </a:rPr>
              <a:t>K</a:t>
            </a:r>
            <a:r>
              <a:rPr lang="en-GB" sz="2400" dirty="0" smtClean="0">
                <a:latin typeface="Tahoma" panose="020B0604030504040204" pitchFamily="34" charset="0"/>
              </a:rPr>
              <a:t>?</a:t>
            </a:r>
            <a:endParaRPr lang="en-GB" sz="2400" dirty="0">
              <a:latin typeface="Tahoma" panose="020B0604030504040204" pitchFamily="34" charset="0"/>
            </a:endParaRPr>
          </a:p>
          <a:p>
            <a:pPr algn="ctr"/>
            <a:endParaRPr lang="en-GB" sz="2800" dirty="0">
              <a:solidFill>
                <a:schemeClr val="accent1"/>
              </a:solidFill>
              <a:latin typeface="Tahoma" panose="020B060403050404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793800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51520" y="332656"/>
            <a:ext cx="8568952" cy="5616624"/>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ahoma" panose="020B0604030504040204" pitchFamily="34" charset="0"/>
            </a:endParaRPr>
          </a:p>
        </p:txBody>
      </p:sp>
      <p:sp>
        <p:nvSpPr>
          <p:cNvPr id="5" name="TextBox 4"/>
          <p:cNvSpPr txBox="1"/>
          <p:nvPr/>
        </p:nvSpPr>
        <p:spPr>
          <a:xfrm>
            <a:off x="395536" y="670582"/>
            <a:ext cx="8280920" cy="5693866"/>
          </a:xfrm>
          <a:prstGeom prst="rect">
            <a:avLst/>
          </a:prstGeom>
          <a:noFill/>
          <a:ln>
            <a:noFill/>
          </a:ln>
        </p:spPr>
        <p:txBody>
          <a:bodyPr wrap="square" rtlCol="0">
            <a:spAutoFit/>
          </a:bodyPr>
          <a:lstStyle/>
          <a:p>
            <a:pPr algn="ctr"/>
            <a:r>
              <a:rPr lang="en-GB" sz="2000" b="1" dirty="0" smtClean="0">
                <a:solidFill>
                  <a:srgbClr val="E85803"/>
                </a:solidFill>
                <a:latin typeface="Tahoma" panose="020B0604030504040204" pitchFamily="34" charset="0"/>
              </a:rPr>
              <a:t>British fruit &amp; vegetables grown from seeds:</a:t>
            </a:r>
          </a:p>
          <a:p>
            <a:pPr algn="ctr"/>
            <a:endParaRPr lang="en-GB" sz="2400" dirty="0" smtClean="0">
              <a:solidFill>
                <a:schemeClr val="accent1"/>
              </a:solidFill>
              <a:latin typeface="Tahoma" panose="020B0604030504040204" pitchFamily="34" charset="0"/>
            </a:endParaRPr>
          </a:p>
          <a:p>
            <a:pPr marL="342900" indent="-342900" algn="ctr">
              <a:buFontTx/>
              <a:buChar char="-"/>
            </a:pPr>
            <a:r>
              <a:rPr lang="en-GB" sz="2000" dirty="0" smtClean="0">
                <a:latin typeface="Tahoma" panose="020B0604030504040204" pitchFamily="34" charset="0"/>
              </a:rPr>
              <a:t>Lettuce</a:t>
            </a:r>
          </a:p>
          <a:p>
            <a:pPr marL="342900" indent="-342900" algn="ctr">
              <a:buFontTx/>
              <a:buChar char="-"/>
            </a:pPr>
            <a:r>
              <a:rPr lang="en-GB" sz="2000" dirty="0" smtClean="0">
                <a:latin typeface="Tahoma" panose="020B0604030504040204" pitchFamily="34" charset="0"/>
              </a:rPr>
              <a:t>Tomatoes</a:t>
            </a:r>
          </a:p>
          <a:p>
            <a:pPr marL="342900" indent="-342900" algn="ctr">
              <a:buFontTx/>
              <a:buChar char="-"/>
            </a:pPr>
            <a:r>
              <a:rPr lang="en-GB" sz="2000" dirty="0" smtClean="0">
                <a:latin typeface="Tahoma" panose="020B0604030504040204" pitchFamily="34" charset="0"/>
              </a:rPr>
              <a:t>Radishes</a:t>
            </a:r>
          </a:p>
          <a:p>
            <a:pPr marL="342900" indent="-342900" algn="ctr">
              <a:buFontTx/>
              <a:buChar char="-"/>
            </a:pPr>
            <a:r>
              <a:rPr lang="en-GB" sz="2000" dirty="0" smtClean="0">
                <a:latin typeface="Tahoma" panose="020B0604030504040204" pitchFamily="34" charset="0"/>
              </a:rPr>
              <a:t>Carrots</a:t>
            </a:r>
          </a:p>
          <a:p>
            <a:pPr marL="342900" indent="-342900" algn="ctr">
              <a:buFontTx/>
              <a:buChar char="-"/>
            </a:pPr>
            <a:r>
              <a:rPr lang="en-GB" sz="2000" dirty="0" smtClean="0">
                <a:latin typeface="Tahoma" panose="020B0604030504040204" pitchFamily="34" charset="0"/>
              </a:rPr>
              <a:t>Beans</a:t>
            </a:r>
          </a:p>
          <a:p>
            <a:pPr marL="342900" indent="-342900" algn="ctr">
              <a:buFontTx/>
              <a:buChar char="-"/>
            </a:pPr>
            <a:r>
              <a:rPr lang="en-GB" sz="2000" dirty="0" smtClean="0">
                <a:latin typeface="Tahoma" panose="020B0604030504040204" pitchFamily="34" charset="0"/>
              </a:rPr>
              <a:t>Peas</a:t>
            </a:r>
          </a:p>
          <a:p>
            <a:pPr marL="342900" indent="-342900" algn="ctr">
              <a:buFontTx/>
              <a:buChar char="-"/>
            </a:pPr>
            <a:r>
              <a:rPr lang="en-GB" sz="2000" dirty="0" smtClean="0">
                <a:latin typeface="Tahoma" panose="020B0604030504040204" pitchFamily="34" charset="0"/>
              </a:rPr>
              <a:t>Spinach</a:t>
            </a:r>
          </a:p>
          <a:p>
            <a:pPr marL="342900" indent="-342900" algn="ctr">
              <a:buFontTx/>
              <a:buChar char="-"/>
            </a:pPr>
            <a:r>
              <a:rPr lang="en-GB" sz="2000" dirty="0" smtClean="0">
                <a:latin typeface="Tahoma" panose="020B0604030504040204" pitchFamily="34" charset="0"/>
              </a:rPr>
              <a:t>Pumpkins</a:t>
            </a:r>
          </a:p>
          <a:p>
            <a:pPr marL="342900" indent="-342900" algn="ctr">
              <a:buFontTx/>
              <a:buChar char="-"/>
            </a:pPr>
            <a:r>
              <a:rPr lang="en-GB" sz="2000" dirty="0" smtClean="0">
                <a:latin typeface="Tahoma" panose="020B0604030504040204" pitchFamily="34" charset="0"/>
              </a:rPr>
              <a:t>Cucumbers</a:t>
            </a:r>
          </a:p>
          <a:p>
            <a:pPr marL="342900" indent="-342900" algn="ctr">
              <a:buFontTx/>
              <a:buChar char="-"/>
            </a:pPr>
            <a:r>
              <a:rPr lang="en-GB" sz="2000" dirty="0" smtClean="0">
                <a:latin typeface="Tahoma" panose="020B0604030504040204" pitchFamily="34" charset="0"/>
              </a:rPr>
              <a:t>Radishes</a:t>
            </a:r>
          </a:p>
          <a:p>
            <a:pPr marL="342900" indent="-342900" algn="ctr">
              <a:buFontTx/>
              <a:buChar char="-"/>
            </a:pPr>
            <a:r>
              <a:rPr lang="en-GB" sz="2000" dirty="0" smtClean="0">
                <a:latin typeface="Tahoma" panose="020B0604030504040204" pitchFamily="34" charset="0"/>
              </a:rPr>
              <a:t>Strawberries</a:t>
            </a:r>
          </a:p>
          <a:p>
            <a:pPr marL="342900" indent="-342900" algn="ctr">
              <a:buFontTx/>
              <a:buChar char="-"/>
            </a:pPr>
            <a:r>
              <a:rPr lang="en-GB" sz="2000" dirty="0" smtClean="0">
                <a:latin typeface="Tahoma" panose="020B0604030504040204" pitchFamily="34" charset="0"/>
              </a:rPr>
              <a:t>Blackberries</a:t>
            </a:r>
          </a:p>
          <a:p>
            <a:pPr marL="342900" indent="-342900" algn="ctr">
              <a:buFontTx/>
              <a:buChar char="-"/>
            </a:pPr>
            <a:r>
              <a:rPr lang="en-GB" sz="2000" dirty="0" smtClean="0">
                <a:latin typeface="Tahoma" panose="020B0604030504040204" pitchFamily="34" charset="0"/>
              </a:rPr>
              <a:t>Rhubarb</a:t>
            </a:r>
          </a:p>
          <a:p>
            <a:pPr marL="342900" indent="-342900" algn="ctr">
              <a:buFontTx/>
              <a:buChar char="-"/>
            </a:pPr>
            <a:endParaRPr lang="en-GB" sz="1400" dirty="0">
              <a:solidFill>
                <a:schemeClr val="accent1"/>
              </a:solidFill>
              <a:latin typeface="Tahoma" panose="020B0604030504040204" pitchFamily="34" charset="0"/>
            </a:endParaRPr>
          </a:p>
          <a:p>
            <a:pPr marL="342900" indent="-342900" algn="ctr">
              <a:buFontTx/>
              <a:buChar char="-"/>
            </a:pPr>
            <a:endParaRPr lang="en-GB" sz="1400" dirty="0" smtClean="0">
              <a:solidFill>
                <a:schemeClr val="accent1"/>
              </a:solidFill>
              <a:latin typeface="Tahoma" panose="020B0604030504040204" pitchFamily="34" charset="0"/>
            </a:endParaRPr>
          </a:p>
          <a:p>
            <a:pPr marL="342900" indent="-342900" algn="ctr">
              <a:buFontTx/>
              <a:buChar char="-"/>
            </a:pPr>
            <a:endParaRPr lang="en-GB" sz="2400" dirty="0">
              <a:solidFill>
                <a:schemeClr val="accent1"/>
              </a:solidFill>
              <a:latin typeface="Tahoma" panose="020B0604030504040204" pitchFamily="34" charset="0"/>
            </a:endParaRP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82918">
            <a:off x="64243" y="1859334"/>
            <a:ext cx="1859157" cy="279380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63253" y="3989791"/>
            <a:ext cx="2217739" cy="31375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4873">
            <a:off x="7358430" y="1894042"/>
            <a:ext cx="1973995" cy="29609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357208">
            <a:off x="1372371" y="3839562"/>
            <a:ext cx="2005480" cy="298560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008" y="1196752"/>
            <a:ext cx="1986903" cy="28206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982184">
            <a:off x="5112256" y="1374228"/>
            <a:ext cx="2802237" cy="210167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35037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81848" y="332656"/>
            <a:ext cx="8194608" cy="6192688"/>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ahoma" panose="020B0604030504040204" pitchFamily="34" charset="0"/>
            </a:endParaRPr>
          </a:p>
        </p:txBody>
      </p:sp>
      <p:sp>
        <p:nvSpPr>
          <p:cNvPr id="6" name="TextBox 5"/>
          <p:cNvSpPr txBox="1"/>
          <p:nvPr/>
        </p:nvSpPr>
        <p:spPr>
          <a:xfrm>
            <a:off x="683568" y="692696"/>
            <a:ext cx="7776864" cy="2616101"/>
          </a:xfrm>
          <a:prstGeom prst="rect">
            <a:avLst/>
          </a:prstGeom>
          <a:noFill/>
          <a:ln>
            <a:noFill/>
          </a:ln>
        </p:spPr>
        <p:txBody>
          <a:bodyPr wrap="square" rtlCol="0">
            <a:spAutoFit/>
          </a:bodyPr>
          <a:lstStyle/>
          <a:p>
            <a:pPr algn="ctr"/>
            <a:r>
              <a:rPr lang="en-GB" sz="4000" b="1" dirty="0">
                <a:solidFill>
                  <a:srgbClr val="E85803"/>
                </a:solidFill>
                <a:latin typeface="Tahoma" panose="020B0604030504040204" pitchFamily="34" charset="0"/>
              </a:rPr>
              <a:t>Learning </a:t>
            </a:r>
            <a:r>
              <a:rPr lang="en-GB" sz="4000" b="1" dirty="0" smtClean="0">
                <a:solidFill>
                  <a:srgbClr val="E85803"/>
                </a:solidFill>
                <a:latin typeface="Tahoma" panose="020B0604030504040204" pitchFamily="34" charset="0"/>
              </a:rPr>
              <a:t>Objective:</a:t>
            </a:r>
            <a:endParaRPr lang="en-GB" sz="4000" b="1" dirty="0">
              <a:solidFill>
                <a:srgbClr val="E85803"/>
              </a:solidFill>
              <a:latin typeface="Tahoma" panose="020B0604030504040204" pitchFamily="34" charset="0"/>
            </a:endParaRPr>
          </a:p>
          <a:p>
            <a:pPr algn="ctr"/>
            <a:r>
              <a:rPr lang="en-GB" sz="2800" dirty="0">
                <a:latin typeface="Tahoma" panose="020B0604030504040204" pitchFamily="34" charset="0"/>
              </a:rPr>
              <a:t>To </a:t>
            </a:r>
            <a:r>
              <a:rPr lang="en-GB" sz="2800" dirty="0" smtClean="0">
                <a:latin typeface="Tahoma" panose="020B0604030504040204" pitchFamily="34" charset="0"/>
              </a:rPr>
              <a:t>design a healthy recipe</a:t>
            </a:r>
            <a:endParaRPr lang="en-GB" sz="2800" dirty="0">
              <a:latin typeface="Tahoma" panose="020B0604030504040204" pitchFamily="34" charset="0"/>
            </a:endParaRPr>
          </a:p>
          <a:p>
            <a:pPr algn="ctr"/>
            <a:endParaRPr lang="en-GB" sz="1600" dirty="0">
              <a:solidFill>
                <a:srgbClr val="4F81BD"/>
              </a:solidFill>
              <a:latin typeface="Tahoma" panose="020B0604030504040204" pitchFamily="34" charset="0"/>
            </a:endParaRPr>
          </a:p>
          <a:p>
            <a:pPr algn="ctr"/>
            <a:r>
              <a:rPr lang="en-GB" sz="2000" b="1" dirty="0" smtClean="0">
                <a:solidFill>
                  <a:srgbClr val="E85803"/>
                </a:solidFill>
                <a:latin typeface="Tahoma" panose="020B0604030504040204" pitchFamily="34" charset="0"/>
              </a:rPr>
              <a:t>Talk to your partner: </a:t>
            </a:r>
            <a:r>
              <a:rPr lang="en-GB" sz="2000" dirty="0" smtClean="0">
                <a:latin typeface="Tahoma" panose="020B0604030504040204" pitchFamily="34" charset="0"/>
              </a:rPr>
              <a:t>what can you remember about healthy eating? </a:t>
            </a:r>
            <a:endParaRPr lang="en-GB" sz="2000" dirty="0" smtClean="0">
              <a:latin typeface="Tahoma" panose="020B0604030504040204" pitchFamily="34" charset="0"/>
            </a:endParaRPr>
          </a:p>
          <a:p>
            <a:pPr algn="ctr"/>
            <a:r>
              <a:rPr lang="en-GB" sz="2000" dirty="0" smtClean="0">
                <a:latin typeface="Tahoma" panose="020B0604030504040204" pitchFamily="34" charset="0"/>
              </a:rPr>
              <a:t>What </a:t>
            </a:r>
            <a:r>
              <a:rPr lang="en-GB" sz="2000" dirty="0" smtClean="0">
                <a:latin typeface="Tahoma" panose="020B0604030504040204" pitchFamily="34" charset="0"/>
              </a:rPr>
              <a:t>sorts of food do we need to include in our healthy lunchtime food product?</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2154" y="3311105"/>
            <a:ext cx="4968552" cy="33123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Tree>
    <p:extLst>
      <p:ext uri="{BB962C8B-B14F-4D97-AF65-F5344CB8AC3E}">
        <p14:creationId xmlns:p14="http://schemas.microsoft.com/office/powerpoint/2010/main" val="206618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bwMode="auto">
          <a:xfrm>
            <a:off x="107950" y="188913"/>
            <a:ext cx="6553200" cy="6119812"/>
          </a:xfrm>
          <a:prstGeom prst="roundRect">
            <a:avLst>
              <a:gd name="adj" fmla="val 9366"/>
            </a:avLst>
          </a:prstGeom>
          <a:gradFill rotWithShape="0">
            <a:gsLst>
              <a:gs pos="0">
                <a:schemeClr val="accent1">
                  <a:alpha val="89998"/>
                </a:schemeClr>
              </a:gs>
              <a:gs pos="100000">
                <a:schemeClr val="accent1">
                  <a:alpha val="79999"/>
                </a:schemeClr>
              </a:gs>
            </a:gsLst>
          </a:gradFill>
          <a:ln>
            <a:round/>
            <a:headEnd/>
            <a:tailEnd/>
          </a:ln>
        </p:spPr>
        <p:txBody>
          <a:bodyPr vert="horz" wrap="square" numCol="1" anchor="t" anchorCtr="0" compatLnSpc="1">
            <a:prstTxWarp prst="textNoShape">
              <a:avLst/>
            </a:prstTxWarp>
          </a:bodyPr>
          <a:lstStyle/>
          <a:p>
            <a:pPr eaLnBrk="1" hangingPunct="1">
              <a:spcBef>
                <a:spcPct val="0"/>
              </a:spcBef>
              <a:buFont typeface="Arial" charset="0"/>
              <a:buNone/>
              <a:defRPr/>
            </a:pPr>
            <a:r>
              <a:rPr lang="en-GB" altLang="en-US" sz="2400" b="1" dirty="0" smtClean="0">
                <a:solidFill>
                  <a:schemeClr val="bg1">
                    <a:lumMod val="75000"/>
                  </a:schemeClr>
                </a:solidFill>
              </a:rPr>
              <a:t>The </a:t>
            </a:r>
            <a:r>
              <a:rPr lang="en-GB" altLang="en-US" sz="2400" b="1" dirty="0" err="1" smtClean="0">
                <a:solidFill>
                  <a:schemeClr val="bg1">
                    <a:lumMod val="75000"/>
                  </a:schemeClr>
                </a:solidFill>
              </a:rPr>
              <a:t>Eatwell</a:t>
            </a:r>
            <a:r>
              <a:rPr lang="en-GB" altLang="en-US" sz="2400" b="1" dirty="0" smtClean="0">
                <a:solidFill>
                  <a:schemeClr val="bg1">
                    <a:lumMod val="75000"/>
                  </a:schemeClr>
                </a:solidFill>
              </a:rPr>
              <a:t> Guide</a:t>
            </a:r>
            <a:endParaRPr lang="en-GB" altLang="en-US" sz="2400" dirty="0" smtClean="0">
              <a:solidFill>
                <a:schemeClr val="bg1">
                  <a:lumMod val="75000"/>
                </a:schemeClr>
              </a:solidFill>
            </a:endParaRPr>
          </a:p>
          <a:p>
            <a:pPr eaLnBrk="1" hangingPunct="1">
              <a:spcBef>
                <a:spcPct val="0"/>
              </a:spcBef>
              <a:buFont typeface="Arial" charset="0"/>
              <a:buNone/>
              <a:defRPr/>
            </a:pPr>
            <a:endParaRPr lang="en-GB" altLang="en-US" b="1" dirty="0" smtClean="0">
              <a:solidFill>
                <a:schemeClr val="bg1">
                  <a:lumMod val="75000"/>
                </a:schemeClr>
              </a:solidFill>
            </a:endParaRPr>
          </a:p>
          <a:p>
            <a:pPr eaLnBrk="1" hangingPunct="1">
              <a:spcBef>
                <a:spcPct val="0"/>
              </a:spcBef>
              <a:buFont typeface="Arial" charset="0"/>
              <a:buNone/>
              <a:defRPr/>
            </a:pPr>
            <a:r>
              <a:rPr lang="en-GB" altLang="en-US" sz="2400" dirty="0" smtClean="0">
                <a:solidFill>
                  <a:schemeClr val="bg1">
                    <a:lumMod val="75000"/>
                  </a:schemeClr>
                </a:solidFill>
              </a:rPr>
              <a:t>The healthy eating model for the UK is called the </a:t>
            </a:r>
            <a:r>
              <a:rPr lang="en-GB" altLang="en-US" sz="2400" b="1" dirty="0" err="1" smtClean="0">
                <a:solidFill>
                  <a:schemeClr val="bg1">
                    <a:lumMod val="75000"/>
                  </a:schemeClr>
                </a:solidFill>
              </a:rPr>
              <a:t>Eatwell</a:t>
            </a:r>
            <a:r>
              <a:rPr lang="en-GB" altLang="en-US" sz="2400" b="1" dirty="0" smtClean="0">
                <a:solidFill>
                  <a:schemeClr val="bg1">
                    <a:lumMod val="75000"/>
                  </a:schemeClr>
                </a:solidFill>
              </a:rPr>
              <a:t> Guide.  </a:t>
            </a:r>
            <a:endParaRPr lang="en-US" altLang="en-US" sz="2400" b="1" dirty="0" smtClean="0">
              <a:solidFill>
                <a:schemeClr val="bg1">
                  <a:lumMod val="75000"/>
                </a:schemeClr>
              </a:solidFill>
            </a:endParaRPr>
          </a:p>
        </p:txBody>
      </p:sp>
      <p:pic>
        <p:nvPicPr>
          <p:cNvPr id="51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989138"/>
            <a:ext cx="5891213"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68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696913"/>
            <a:ext cx="3816350" cy="5292725"/>
          </a:xfrm>
          <a:prstGeom prst="roundRect">
            <a:avLst>
              <a:gd name="adj" fmla="val 9366"/>
            </a:avLst>
          </a:prstGeom>
          <a:gradFill rotWithShape="0">
            <a:gsLst>
              <a:gs pos="0">
                <a:schemeClr val="accent1">
                  <a:alpha val="89998"/>
                </a:schemeClr>
              </a:gs>
              <a:gs pos="100000">
                <a:schemeClr val="accent1">
                  <a:alpha val="79999"/>
                </a:schemeClr>
              </a:gs>
            </a:gsLst>
          </a:gradFill>
          <a:ln>
            <a:round/>
            <a:headEnd/>
            <a:tailEnd/>
          </a:ln>
        </p:spPr>
        <p:txBody>
          <a:bodyPr vert="horz" wrap="square" numCol="1" anchor="t" anchorCtr="0" compatLnSpc="1">
            <a:prstTxWarp prst="textNoShape">
              <a:avLst/>
            </a:prstTxWarp>
          </a:bodyPr>
          <a:lstStyle/>
          <a:p>
            <a:pPr>
              <a:buFont typeface="Arial" charset="0"/>
              <a:buNone/>
              <a:defRPr/>
            </a:pPr>
            <a:endParaRPr lang="en-GB" sz="2000" dirty="0" smtClean="0">
              <a:solidFill>
                <a:schemeClr val="bg1">
                  <a:lumMod val="75000"/>
                </a:schemeClr>
              </a:solidFill>
            </a:endParaRPr>
          </a:p>
          <a:p>
            <a:pPr marL="285750" indent="-285750">
              <a:buFont typeface="Arial" pitchFamily="34" charset="0"/>
              <a:buChar char="•"/>
              <a:defRPr/>
            </a:pPr>
            <a:r>
              <a:rPr lang="en-GB" sz="2000" dirty="0" smtClean="0">
                <a:solidFill>
                  <a:schemeClr val="bg1">
                    <a:lumMod val="75000"/>
                  </a:schemeClr>
                </a:solidFill>
              </a:rPr>
              <a:t>We should choose </a:t>
            </a:r>
            <a:r>
              <a:rPr lang="en-GB" sz="2000" dirty="0">
                <a:solidFill>
                  <a:schemeClr val="bg1">
                    <a:lumMod val="75000"/>
                  </a:schemeClr>
                </a:solidFill>
              </a:rPr>
              <a:t>a </a:t>
            </a:r>
            <a:r>
              <a:rPr lang="en-GB" sz="2000" b="1" dirty="0">
                <a:solidFill>
                  <a:schemeClr val="bg1">
                    <a:lumMod val="75000"/>
                  </a:schemeClr>
                </a:solidFill>
              </a:rPr>
              <a:t>variety</a:t>
            </a:r>
            <a:r>
              <a:rPr lang="en-GB" sz="2000" dirty="0">
                <a:solidFill>
                  <a:schemeClr val="bg1">
                    <a:lumMod val="75000"/>
                  </a:schemeClr>
                </a:solidFill>
              </a:rPr>
              <a:t> of different foods </a:t>
            </a:r>
            <a:r>
              <a:rPr lang="en-GB" sz="2000" dirty="0" smtClean="0">
                <a:solidFill>
                  <a:schemeClr val="bg1">
                    <a:lumMod val="75000"/>
                  </a:schemeClr>
                </a:solidFill>
              </a:rPr>
              <a:t>from </a:t>
            </a:r>
            <a:r>
              <a:rPr lang="en-GB" sz="2000" dirty="0">
                <a:solidFill>
                  <a:schemeClr val="bg1">
                    <a:lumMod val="75000"/>
                  </a:schemeClr>
                </a:solidFill>
              </a:rPr>
              <a:t>each food group </a:t>
            </a:r>
            <a:r>
              <a:rPr lang="en-GB" sz="2000" dirty="0" smtClean="0">
                <a:solidFill>
                  <a:schemeClr val="bg1">
                    <a:lumMod val="75000"/>
                  </a:schemeClr>
                </a:solidFill>
              </a:rPr>
              <a:t>to help the body get everything it needs to stay healthy.</a:t>
            </a:r>
          </a:p>
          <a:p>
            <a:pPr marL="285750" indent="-285750">
              <a:buFont typeface="Arial" pitchFamily="34" charset="0"/>
              <a:buChar char="•"/>
              <a:defRPr/>
            </a:pPr>
            <a:endParaRPr lang="en-GB" sz="2000" dirty="0" smtClean="0">
              <a:solidFill>
                <a:schemeClr val="bg1">
                  <a:lumMod val="75000"/>
                </a:schemeClr>
              </a:solidFill>
            </a:endParaRPr>
          </a:p>
          <a:p>
            <a:pPr marL="285750" indent="-285750">
              <a:buFont typeface="Arial" pitchFamily="34" charset="0"/>
              <a:buChar char="•"/>
              <a:defRPr/>
            </a:pPr>
            <a:r>
              <a:rPr lang="en-GB" sz="2000" dirty="0" smtClean="0">
                <a:solidFill>
                  <a:schemeClr val="bg1">
                    <a:lumMod val="75000"/>
                  </a:schemeClr>
                </a:solidFill>
              </a:rPr>
              <a:t>We should eat foods in </a:t>
            </a:r>
            <a:r>
              <a:rPr lang="en-GB" sz="2000" dirty="0">
                <a:solidFill>
                  <a:schemeClr val="bg1">
                    <a:lumMod val="75000"/>
                  </a:schemeClr>
                </a:solidFill>
              </a:rPr>
              <a:t>the </a:t>
            </a:r>
            <a:r>
              <a:rPr lang="en-GB" sz="2000" b="1" dirty="0">
                <a:solidFill>
                  <a:schemeClr val="bg1">
                    <a:lumMod val="75000"/>
                  </a:schemeClr>
                </a:solidFill>
              </a:rPr>
              <a:t>proportions</a:t>
            </a:r>
            <a:r>
              <a:rPr lang="en-GB" sz="2000" dirty="0">
                <a:solidFill>
                  <a:schemeClr val="bg1">
                    <a:lumMod val="75000"/>
                  </a:schemeClr>
                </a:solidFill>
              </a:rPr>
              <a:t> shown on the </a:t>
            </a:r>
            <a:r>
              <a:rPr lang="en-GB" sz="2000" dirty="0" err="1">
                <a:solidFill>
                  <a:schemeClr val="bg1">
                    <a:lumMod val="75000"/>
                  </a:schemeClr>
                </a:solidFill>
              </a:rPr>
              <a:t>Eatwell</a:t>
            </a:r>
            <a:r>
              <a:rPr lang="en-GB" sz="2000" dirty="0">
                <a:solidFill>
                  <a:schemeClr val="bg1">
                    <a:lumMod val="75000"/>
                  </a:schemeClr>
                </a:solidFill>
              </a:rPr>
              <a:t> </a:t>
            </a:r>
            <a:r>
              <a:rPr lang="en-GB" sz="2000" dirty="0" smtClean="0">
                <a:solidFill>
                  <a:schemeClr val="bg1">
                    <a:lumMod val="75000"/>
                  </a:schemeClr>
                </a:solidFill>
              </a:rPr>
              <a:t>Guide, e.g. lots of foods from the largest two food groups</a:t>
            </a:r>
            <a:r>
              <a:rPr lang="en-GB" sz="2000" dirty="0" smtClean="0"/>
              <a:t>.</a:t>
            </a:r>
            <a:endParaRPr lang="en-GB" sz="2000" dirty="0"/>
          </a:p>
          <a:p>
            <a:pPr marL="285750" indent="-285750">
              <a:buFont typeface="Arial" pitchFamily="34" charset="0"/>
              <a:buChar char="•"/>
              <a:defRPr/>
            </a:pPr>
            <a:endParaRPr lang="en-GB" sz="2000" dirty="0" smtClean="0"/>
          </a:p>
          <a:p>
            <a:pPr marL="285750" indent="-285750">
              <a:buFont typeface="Arial" pitchFamily="34" charset="0"/>
              <a:buChar char="•"/>
              <a:defRPr/>
            </a:pPr>
            <a:endParaRPr lang="en-GB" sz="2000" dirty="0" smtClean="0"/>
          </a:p>
        </p:txBody>
      </p:sp>
      <p:pic>
        <p:nvPicPr>
          <p:cNvPr id="61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7513" y="1916113"/>
            <a:ext cx="44799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187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3"/>
          </p:nvPr>
        </p:nvSpPr>
        <p:spPr bwMode="auto">
          <a:xfrm>
            <a:off x="250825" y="188913"/>
            <a:ext cx="4049713" cy="6121400"/>
          </a:xfrm>
          <a:prstGeom prst="roundRect">
            <a:avLst>
              <a:gd name="adj" fmla="val 9366"/>
            </a:avLst>
          </a:prstGeom>
          <a:solidFill>
            <a:schemeClr val="bg1">
              <a:lumMod val="20000"/>
              <a:lumOff val="80000"/>
            </a:schemeClr>
          </a:solidFill>
          <a:ln>
            <a:round/>
            <a:headEnd/>
            <a:tailEnd/>
          </a:ln>
        </p:spPr>
        <p:txBody>
          <a:bodyPr vert="horz" wrap="square" numCol="1" anchor="t" anchorCtr="0" compatLnSpc="1">
            <a:prstTxWarp prst="textNoShape">
              <a:avLst/>
            </a:prstTxWarp>
          </a:bodyPr>
          <a:lstStyle/>
          <a:p>
            <a:pPr eaLnBrk="1" hangingPunct="1">
              <a:spcBef>
                <a:spcPct val="0"/>
              </a:spcBef>
              <a:buFont typeface="Arial" charset="0"/>
              <a:buNone/>
              <a:defRPr/>
            </a:pPr>
            <a:endParaRPr lang="en-GB" altLang="en-US" b="1" dirty="0" smtClean="0">
              <a:solidFill>
                <a:schemeClr val="bg1">
                  <a:lumMod val="50000"/>
                </a:schemeClr>
              </a:solidFill>
            </a:endParaRPr>
          </a:p>
          <a:p>
            <a:pPr eaLnBrk="1" hangingPunct="1">
              <a:spcBef>
                <a:spcPct val="0"/>
              </a:spcBef>
              <a:buFont typeface="Arial" charset="0"/>
              <a:buNone/>
              <a:defRPr/>
            </a:pPr>
            <a:r>
              <a:rPr lang="en-GB" altLang="en-US" sz="2400" b="1" dirty="0" smtClean="0">
                <a:solidFill>
                  <a:schemeClr val="bg1">
                    <a:lumMod val="50000"/>
                  </a:schemeClr>
                </a:solidFill>
              </a:rPr>
              <a:t>Fruit and vegetables</a:t>
            </a:r>
          </a:p>
          <a:p>
            <a:pPr eaLnBrk="1" hangingPunct="1">
              <a:spcBef>
                <a:spcPct val="0"/>
              </a:spcBef>
              <a:buFont typeface="Arial" charset="0"/>
              <a:buNone/>
              <a:defRPr/>
            </a:pPr>
            <a:endParaRPr lang="en-GB" altLang="en-US" b="1" dirty="0" smtClean="0"/>
          </a:p>
          <a:p>
            <a:pPr marL="285750" indent="-285750">
              <a:buFont typeface="Arial" pitchFamily="34" charset="0"/>
              <a:buChar char="•"/>
              <a:defRPr/>
            </a:pPr>
            <a:r>
              <a:rPr lang="en-GB" dirty="0" smtClean="0">
                <a:solidFill>
                  <a:schemeClr val="bg1">
                    <a:lumMod val="50000"/>
                  </a:schemeClr>
                </a:solidFill>
              </a:rPr>
              <a:t>Fruit </a:t>
            </a:r>
            <a:r>
              <a:rPr lang="en-GB" dirty="0">
                <a:solidFill>
                  <a:schemeClr val="bg1">
                    <a:lumMod val="50000"/>
                  </a:schemeClr>
                </a:solidFill>
              </a:rPr>
              <a:t>and </a:t>
            </a:r>
            <a:r>
              <a:rPr lang="en-GB" dirty="0" smtClean="0">
                <a:solidFill>
                  <a:schemeClr val="bg1">
                    <a:lumMod val="50000"/>
                  </a:schemeClr>
                </a:solidFill>
              </a:rPr>
              <a:t>vegetables  </a:t>
            </a:r>
            <a:r>
              <a:rPr lang="en-GB" dirty="0">
                <a:solidFill>
                  <a:schemeClr val="bg1">
                    <a:lumMod val="50000"/>
                  </a:schemeClr>
                </a:solidFill>
              </a:rPr>
              <a:t>should make up just over a third of the </a:t>
            </a:r>
            <a:r>
              <a:rPr lang="en-GB" dirty="0" smtClean="0">
                <a:solidFill>
                  <a:schemeClr val="bg1">
                    <a:lumMod val="50000"/>
                  </a:schemeClr>
                </a:solidFill>
              </a:rPr>
              <a:t>food we </a:t>
            </a:r>
            <a:r>
              <a:rPr lang="en-GB" dirty="0">
                <a:solidFill>
                  <a:schemeClr val="bg1">
                    <a:lumMod val="50000"/>
                  </a:schemeClr>
                </a:solidFill>
              </a:rPr>
              <a:t>eat each </a:t>
            </a:r>
            <a:r>
              <a:rPr lang="en-GB" dirty="0" smtClean="0">
                <a:solidFill>
                  <a:schemeClr val="bg1">
                    <a:lumMod val="50000"/>
                  </a:schemeClr>
                </a:solidFill>
              </a:rPr>
              <a:t>day.</a:t>
            </a:r>
          </a:p>
          <a:p>
            <a:pPr marL="285750" indent="-285750">
              <a:buFont typeface="Arial" pitchFamily="34" charset="0"/>
              <a:buChar char="•"/>
              <a:defRPr/>
            </a:pPr>
            <a:endParaRPr lang="en-GB" dirty="0" smtClean="0">
              <a:solidFill>
                <a:schemeClr val="bg1">
                  <a:lumMod val="50000"/>
                </a:schemeClr>
              </a:solidFill>
            </a:endParaRPr>
          </a:p>
          <a:p>
            <a:pPr marL="285750" indent="-285750">
              <a:buFont typeface="Arial" pitchFamily="34" charset="0"/>
              <a:buChar char="•"/>
              <a:defRPr/>
            </a:pPr>
            <a:r>
              <a:rPr lang="en-GB" dirty="0">
                <a:solidFill>
                  <a:schemeClr val="bg1">
                    <a:lumMod val="50000"/>
                  </a:schemeClr>
                </a:solidFill>
              </a:rPr>
              <a:t>Aim to eat at least five portions of a variety of fruit and vegetables each day</a:t>
            </a:r>
            <a:r>
              <a:rPr lang="en-GB" dirty="0" smtClean="0">
                <a:solidFill>
                  <a:schemeClr val="bg1">
                    <a:lumMod val="50000"/>
                  </a:schemeClr>
                </a:solidFill>
              </a:rPr>
              <a:t>.</a:t>
            </a:r>
          </a:p>
          <a:p>
            <a:pPr marL="285750" indent="-285750">
              <a:buFont typeface="Arial" pitchFamily="34" charset="0"/>
              <a:buChar char="•"/>
              <a:defRPr/>
            </a:pPr>
            <a:endParaRPr lang="en-GB" dirty="0" smtClean="0">
              <a:solidFill>
                <a:schemeClr val="bg1">
                  <a:lumMod val="50000"/>
                </a:schemeClr>
              </a:solidFill>
            </a:endParaRPr>
          </a:p>
          <a:p>
            <a:pPr marL="285750" indent="-285750">
              <a:buFont typeface="Arial" pitchFamily="34" charset="0"/>
              <a:buChar char="•"/>
              <a:defRPr/>
            </a:pPr>
            <a:r>
              <a:rPr lang="en-GB" dirty="0" smtClean="0">
                <a:solidFill>
                  <a:schemeClr val="bg1">
                    <a:lumMod val="50000"/>
                  </a:schemeClr>
                </a:solidFill>
              </a:rPr>
              <a:t>As </a:t>
            </a:r>
            <a:r>
              <a:rPr lang="en-GB" dirty="0">
                <a:solidFill>
                  <a:schemeClr val="bg1">
                    <a:lumMod val="50000"/>
                  </a:schemeClr>
                </a:solidFill>
              </a:rPr>
              <a:t>a guide, a portion is what fits into the palm of our hand.</a:t>
            </a:r>
          </a:p>
          <a:p>
            <a:pPr marL="285750" indent="-285750">
              <a:buFont typeface="Arial" pitchFamily="34" charset="0"/>
              <a:buChar char="•"/>
              <a:defRPr/>
            </a:pPr>
            <a:endParaRPr lang="en-GB" dirty="0" smtClean="0">
              <a:solidFill>
                <a:schemeClr val="bg1">
                  <a:lumMod val="50000"/>
                </a:schemeClr>
              </a:solidFill>
            </a:endParaRPr>
          </a:p>
          <a:p>
            <a:pPr marL="285750" indent="-285750">
              <a:buFont typeface="Arial" pitchFamily="34" charset="0"/>
              <a:buChar char="•"/>
              <a:defRPr/>
            </a:pPr>
            <a:r>
              <a:rPr lang="en-GB" dirty="0" smtClean="0">
                <a:solidFill>
                  <a:schemeClr val="bg1">
                    <a:lumMod val="50000"/>
                  </a:schemeClr>
                </a:solidFill>
              </a:rPr>
              <a:t>Choose </a:t>
            </a:r>
            <a:r>
              <a:rPr lang="en-GB" dirty="0">
                <a:solidFill>
                  <a:schemeClr val="bg1">
                    <a:lumMod val="50000"/>
                  </a:schemeClr>
                </a:solidFill>
              </a:rPr>
              <a:t>from fresh, frozen, canned, dried </a:t>
            </a:r>
            <a:r>
              <a:rPr lang="en-GB" dirty="0" smtClean="0">
                <a:solidFill>
                  <a:schemeClr val="bg1">
                    <a:lumMod val="50000"/>
                  </a:schemeClr>
                </a:solidFill>
              </a:rPr>
              <a:t>or juiced</a:t>
            </a:r>
            <a:r>
              <a:rPr lang="en-GB" dirty="0">
                <a:solidFill>
                  <a:schemeClr val="bg1">
                    <a:lumMod val="50000"/>
                  </a:schemeClr>
                </a:solidFill>
              </a:rPr>
              <a:t>. </a:t>
            </a:r>
            <a:endParaRPr lang="en-GB" dirty="0" smtClean="0">
              <a:solidFill>
                <a:schemeClr val="bg1">
                  <a:lumMod val="50000"/>
                </a:schemeClr>
              </a:solidFill>
            </a:endParaRPr>
          </a:p>
          <a:p>
            <a:pPr>
              <a:buFont typeface="Arial" charset="0"/>
              <a:buNone/>
              <a:defRPr/>
            </a:pPr>
            <a:endParaRPr lang="en-GB" dirty="0" smtClean="0">
              <a:solidFill>
                <a:schemeClr val="bg1">
                  <a:lumMod val="50000"/>
                </a:schemeClr>
              </a:solidFill>
            </a:endParaRPr>
          </a:p>
        </p:txBody>
      </p:sp>
      <p:grpSp>
        <p:nvGrpSpPr>
          <p:cNvPr id="7171" name="Group 24"/>
          <p:cNvGrpSpPr>
            <a:grpSpLocks/>
          </p:cNvGrpSpPr>
          <p:nvPr/>
        </p:nvGrpSpPr>
        <p:grpSpPr bwMode="auto">
          <a:xfrm>
            <a:off x="3365500" y="3613150"/>
            <a:ext cx="5614988" cy="3084513"/>
            <a:chOff x="2328349" y="3516601"/>
            <a:chExt cx="6548672" cy="3341399"/>
          </a:xfrm>
        </p:grpSpPr>
        <p:pic>
          <p:nvPicPr>
            <p:cNvPr id="7174" name="Picture 25" descr="Eatwell guide 2016 VEG items-2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221" y="3516601"/>
              <a:ext cx="1427116" cy="128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6" descr="Eatwell guide 2016 VEG items-18.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644742">
              <a:off x="3666625" y="4709418"/>
              <a:ext cx="1219200" cy="111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7" descr="Eatwell guide 2016 VEG items-12.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1293" y="5367815"/>
              <a:ext cx="1163307" cy="76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8" descr="Eatwell guide 2016 VEG items-6.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91890" y="3799128"/>
              <a:ext cx="1163307" cy="137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9" descr="Eatwell guide 2016 VEG items-1.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9948" y="4613881"/>
              <a:ext cx="1163307" cy="116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0" descr="Eatwell guide 2016 VEG items-2.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60773" y="5445291"/>
              <a:ext cx="926653" cy="116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31" descr="Eatwell guide 2016 VEG items-3.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643438">
              <a:off x="7585425" y="3887755"/>
              <a:ext cx="1127772" cy="18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32" descr="Eatwell guide 2016 VEG items-4.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21601" y="4447857"/>
              <a:ext cx="1163307" cy="98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33" descr="Eatwell guide 2016 VEG items-5.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33468">
              <a:off x="6092660" y="4295088"/>
              <a:ext cx="837158" cy="114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34" descr="Eatwell guide 2016 VEG items-7.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73219" y="5625689"/>
              <a:ext cx="1279638" cy="7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35" descr="Eatwell guide 2016 VEG items-14.ps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26131" y="5866067"/>
              <a:ext cx="1633416" cy="81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36" descr="Eatwell guide 2016 VEG items-11.ps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285518" y="4686149"/>
              <a:ext cx="1369099" cy="11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37" descr="Eatwell guide 2016 VEG items-15.ps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809865" y="4237252"/>
              <a:ext cx="1696489" cy="112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38" descr="Eatwell guide 2016 VEG items-13.psd"/>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26754" y="4416059"/>
              <a:ext cx="1561317" cy="113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39" descr="Eatwell guide 2016 VEG items-9.psd"/>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678520" y="5576390"/>
              <a:ext cx="994952" cy="95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40" descr="Eatwell guide 2016 VEG items-8.psd"/>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258420" y="5402091"/>
              <a:ext cx="857903" cy="73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41" descr="Eatwell guide 2016 VEG items-10.psd"/>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52749" y="6135598"/>
              <a:ext cx="732769" cy="53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42" descr="Eatwell guide 2016 VEG items-16.psd"/>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657821" y="5494504"/>
              <a:ext cx="1219200" cy="86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43" descr="Eatwell guide 2016 VEG items-22.psd"/>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413039" y="5931408"/>
              <a:ext cx="1219200" cy="9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44" descr="Eatwell guide 2016 VEG items-17.psd"/>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328349" y="5318110"/>
              <a:ext cx="1791497" cy="128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45" descr="Eatwell guide 2016 VEG items-19.psd"/>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553205" y="5166950"/>
              <a:ext cx="1076289" cy="9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46" descr="Eatwell guide 2016 VEG items-20.psd"/>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28640" y="5277583"/>
              <a:ext cx="999080" cy="106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Oval Callout 26"/>
          <p:cNvSpPr/>
          <p:nvPr/>
        </p:nvSpPr>
        <p:spPr bwMode="auto">
          <a:xfrm>
            <a:off x="4357688" y="1631950"/>
            <a:ext cx="4424362" cy="1403350"/>
          </a:xfrm>
          <a:prstGeom prst="wedgeEllipseCallout">
            <a:avLst>
              <a:gd name="adj1" fmla="val 47867"/>
              <a:gd name="adj2" fmla="val -6399"/>
            </a:avLst>
          </a:prstGeom>
          <a:solidFill>
            <a:schemeClr val="bg1">
              <a:lumMod val="20000"/>
              <a:lumOff val="80000"/>
            </a:schemeClr>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50B949">
                    <a:lumMod val="50000"/>
                  </a:srgbClr>
                </a:solidFill>
                <a:latin typeface="Tahoma" panose="020B0604030504040204" pitchFamily="34" charset="0"/>
                <a:cs typeface="Tahoma" panose="020B0604030504040204" pitchFamily="34" charset="0"/>
              </a:rPr>
              <a:t>Remember, 150ml glass of fruit juice or smoothie counts as a maximum of one portion a day.</a:t>
            </a:r>
          </a:p>
        </p:txBody>
      </p:sp>
      <p:sp>
        <p:nvSpPr>
          <p:cNvPr id="28" name="Oval Callout 27"/>
          <p:cNvSpPr/>
          <p:nvPr/>
        </p:nvSpPr>
        <p:spPr bwMode="auto">
          <a:xfrm>
            <a:off x="4173538" y="3284538"/>
            <a:ext cx="2827337" cy="1000125"/>
          </a:xfrm>
          <a:prstGeom prst="wedgeEllipseCallout">
            <a:avLst>
              <a:gd name="adj1" fmla="val 16478"/>
              <a:gd name="adj2" fmla="val 72179"/>
            </a:avLst>
          </a:prstGeom>
          <a:solidFill>
            <a:schemeClr val="accent1"/>
          </a:solidFill>
          <a:ln w="0">
            <a:solidFill>
              <a:schemeClr val="bg1">
                <a:lumMod val="50000"/>
              </a:schemeClr>
            </a:solidFill>
            <a:prstDash val="solid"/>
            <a:round/>
            <a:headEnd/>
            <a:tailEnd/>
          </a:ln>
        </p:spPr>
        <p:txBody>
          <a:bodyPr/>
          <a:lstStyle/>
          <a:p>
            <a:pPr algn="ctr" fontAlgn="base">
              <a:spcBef>
                <a:spcPct val="0"/>
              </a:spcBef>
              <a:spcAft>
                <a:spcPct val="0"/>
              </a:spcAft>
              <a:defRPr/>
            </a:pPr>
            <a:r>
              <a:rPr lang="en-GB" sz="1600" b="1" dirty="0">
                <a:solidFill>
                  <a:srgbClr val="50B949">
                    <a:lumMod val="50000"/>
                  </a:srgbClr>
                </a:solidFill>
                <a:latin typeface="Tahoma" panose="020B0604030504040204" pitchFamily="34" charset="0"/>
                <a:cs typeface="Tahoma" panose="020B0604030504040204" pitchFamily="34" charset="0"/>
              </a:rPr>
              <a:t>What foods can you see here?</a:t>
            </a:r>
          </a:p>
        </p:txBody>
      </p:sp>
    </p:spTree>
    <p:extLst>
      <p:ext uri="{BB962C8B-B14F-4D97-AF65-F5344CB8AC3E}">
        <p14:creationId xmlns:p14="http://schemas.microsoft.com/office/powerpoint/2010/main" val="313026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Slide">
  <a:themeElements>
    <a:clrScheme name="Food A Fact of Life">
      <a:dk1>
        <a:srgbClr val="2993D1"/>
      </a:dk1>
      <a:lt1>
        <a:srgbClr val="50B949"/>
      </a:lt1>
      <a:dk2>
        <a:srgbClr val="EB088D"/>
      </a:dk2>
      <a:lt2>
        <a:srgbClr val="000000"/>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dpi="0" rotWithShape="1">
          <a:blip xmlns:r="http://schemas.openxmlformats.org/officeDocument/2006/relationships" r:embed="rId1" cstate="print"/>
          <a:srcRect/>
          <a:stretch>
            <a:fillRect t="-18000" b="-16000"/>
          </a:stretch>
        </a:blipFill>
        <a:ln w="0">
          <a:noFill/>
          <a:prstDash val="solid"/>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7463</TotalTime>
  <Words>958</Words>
  <Application>Microsoft Office PowerPoint</Application>
  <PresentationFormat>On-screen Show (4:3)</PresentationFormat>
  <Paragraphs>143</Paragraphs>
  <Slides>18</Slides>
  <Notes>7</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1_Office Theme</vt:lpstr>
      <vt:lpstr>Blank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Farming STEMterprise</dc:title>
  <dc:creator>Jennie Devine</dc:creator>
  <cp:lastModifiedBy>Jennie Devine</cp:lastModifiedBy>
  <cp:revision>98</cp:revision>
  <dcterms:created xsi:type="dcterms:W3CDTF">2018-09-13T13:46:50Z</dcterms:created>
  <dcterms:modified xsi:type="dcterms:W3CDTF">2018-12-21T13:19:11Z</dcterms:modified>
</cp:coreProperties>
</file>